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6"/>
  </p:notesMasterIdLst>
  <p:sldIdLst>
    <p:sldId id="256" r:id="rId2"/>
    <p:sldId id="257" r:id="rId3"/>
    <p:sldId id="351" r:id="rId4"/>
    <p:sldId id="300" r:id="rId5"/>
    <p:sldId id="373" r:id="rId6"/>
    <p:sldId id="301" r:id="rId7"/>
    <p:sldId id="272" r:id="rId8"/>
    <p:sldId id="370" r:id="rId9"/>
    <p:sldId id="371" r:id="rId10"/>
    <p:sldId id="372" r:id="rId11"/>
    <p:sldId id="259" r:id="rId12"/>
    <p:sldId id="375" r:id="rId13"/>
    <p:sldId id="261" r:id="rId14"/>
    <p:sldId id="302" r:id="rId15"/>
    <p:sldId id="303" r:id="rId16"/>
    <p:sldId id="304" r:id="rId17"/>
    <p:sldId id="305" r:id="rId18"/>
    <p:sldId id="289" r:id="rId19"/>
    <p:sldId id="380" r:id="rId20"/>
    <p:sldId id="381" r:id="rId21"/>
    <p:sldId id="383" r:id="rId22"/>
    <p:sldId id="382" r:id="rId23"/>
    <p:sldId id="265" r:id="rId24"/>
    <p:sldId id="275" r:id="rId25"/>
    <p:sldId id="385" r:id="rId26"/>
    <p:sldId id="389" r:id="rId27"/>
    <p:sldId id="376" r:id="rId28"/>
    <p:sldId id="378" r:id="rId29"/>
    <p:sldId id="268" r:id="rId30"/>
    <p:sldId id="269" r:id="rId31"/>
    <p:sldId id="292" r:id="rId32"/>
    <p:sldId id="293" r:id="rId33"/>
    <p:sldId id="384" r:id="rId34"/>
    <p:sldId id="308" r:id="rId35"/>
    <p:sldId id="271" r:id="rId36"/>
    <p:sldId id="274" r:id="rId37"/>
    <p:sldId id="312" r:id="rId38"/>
    <p:sldId id="387" r:id="rId39"/>
    <p:sldId id="388" r:id="rId40"/>
    <p:sldId id="287" r:id="rId41"/>
    <p:sldId id="355" r:id="rId42"/>
    <p:sldId id="395" r:id="rId43"/>
    <p:sldId id="286" r:id="rId44"/>
    <p:sldId id="354" r:id="rId45"/>
    <p:sldId id="288" r:id="rId46"/>
    <p:sldId id="363" r:id="rId47"/>
    <p:sldId id="290" r:id="rId48"/>
    <p:sldId id="317" r:id="rId49"/>
    <p:sldId id="319" r:id="rId50"/>
    <p:sldId id="320" r:id="rId51"/>
    <p:sldId id="321" r:id="rId52"/>
    <p:sldId id="322" r:id="rId53"/>
    <p:sldId id="374" r:id="rId54"/>
    <p:sldId id="367" r:id="rId55"/>
    <p:sldId id="368" r:id="rId56"/>
    <p:sldId id="386" r:id="rId57"/>
    <p:sldId id="323" r:id="rId58"/>
    <p:sldId id="347" r:id="rId59"/>
    <p:sldId id="324" r:id="rId60"/>
    <p:sldId id="325" r:id="rId61"/>
    <p:sldId id="326" r:id="rId62"/>
    <p:sldId id="327" r:id="rId63"/>
    <p:sldId id="392" r:id="rId64"/>
    <p:sldId id="328" r:id="rId65"/>
    <p:sldId id="369" r:id="rId66"/>
    <p:sldId id="332" r:id="rId67"/>
    <p:sldId id="334" r:id="rId68"/>
    <p:sldId id="335" r:id="rId69"/>
    <p:sldId id="348" r:id="rId70"/>
    <p:sldId id="349" r:id="rId71"/>
    <p:sldId id="350" r:id="rId72"/>
    <p:sldId id="331" r:id="rId73"/>
    <p:sldId id="336" r:id="rId74"/>
    <p:sldId id="337" r:id="rId75"/>
    <p:sldId id="338" r:id="rId76"/>
    <p:sldId id="339" r:id="rId77"/>
    <p:sldId id="340" r:id="rId78"/>
    <p:sldId id="341" r:id="rId79"/>
    <p:sldId id="342" r:id="rId80"/>
    <p:sldId id="343" r:id="rId81"/>
    <p:sldId id="329" r:id="rId82"/>
    <p:sldId id="330" r:id="rId83"/>
    <p:sldId id="393" r:id="rId84"/>
    <p:sldId id="394" r:id="rId8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lass07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68" autoAdjust="0"/>
    <p:restoredTop sz="90765" autoAdjust="0"/>
  </p:normalViewPr>
  <p:slideViewPr>
    <p:cSldViewPr>
      <p:cViewPr varScale="1">
        <p:scale>
          <a:sx n="63" d="100"/>
          <a:sy n="63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theme" Target="theme/theme1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commentAuthors" Target="commentAuthor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D91E080-9834-45DC-AE1E-24D8973E38FE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65CA542-457C-4736-8FBF-108B1AD77C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737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C16091-51DA-4417-B333-7D98AD48D9D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60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6DC548-8354-45D9-9C3D-5087997AB6C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EA40B9-CFBE-419A-9951-7A80113EC21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6553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6143000-52E6-42A2-8975-61758B48A0A8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808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D6D32A-46AF-4BB4-AFFB-286BA9B06A35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97524-A9A2-48EE-A4BB-6342172EA6A3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37F79-5579-4E81-A94E-C9766408EA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C6872-2CFE-411E-A5A5-FBC40361DE98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89B2B-3B05-49C0-BB67-A58AC2780E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096C7-5C28-433F-9C93-EE7AF3027D3F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79BFC-45C2-429E-B1D3-CAC24DDD9B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52116-9E76-4E84-AAB8-AE8ACC5A6A9A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0681B-E684-40D0-91F8-2BF7BD7581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3B8D7-024B-49DB-80D4-889B17BE80FC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12100-768B-4F21-A5FC-15644D141D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36B58-05F2-4D9B-A0D7-816C428B3B74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ADD4E-B471-48F3-85B0-2440638A55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FA10C-C69F-47A6-92CA-4C223B3804FD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75AEA-9A66-4585-BF9A-B317883D34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6CF5F-63F8-437C-AE80-3782B95CDA20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57085-5FA5-48CA-B381-05A9EB3C55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98AC7-E31E-4A3E-925D-0DC95E8B494E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562E9-F041-4CE9-B0AE-26C474671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9167B-D395-46B1-87B7-609087F14B62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7F3E1-C8F6-405B-BACC-34B955353B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3EECE-1720-4280-88F5-A67E8D10E2CF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8B4A0-B1A7-45A7-8DB8-A0274AF6F2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66515F-AC14-443B-854E-B605E9A2B6C5}" type="datetimeFigureOut">
              <a:rPr lang="ru-RU"/>
              <a:pPr>
                <a:defRPr/>
              </a:pPr>
              <a:t>25.01.2022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68614B-0B09-4166-955B-B122D3BB72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nsklib.ru/img/help-card.jpg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786" y="357166"/>
            <a:ext cx="785818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i="1" dirty="0">
                <a:ln w="11430"/>
                <a:latin typeface="Times New Roman" pitchFamily="18" charset="0"/>
                <a:cs typeface="Times New Roman" pitchFamily="18" charset="0"/>
              </a:rPr>
              <a:t>Систематический</a:t>
            </a:r>
            <a:r>
              <a:rPr lang="ru-RU" sz="4800" b="1" i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i="1" dirty="0">
                <a:ln w="11430"/>
                <a:latin typeface="Times New Roman" pitchFamily="18" charset="0"/>
                <a:cs typeface="Times New Roman" pitchFamily="18" charset="0"/>
              </a:rPr>
              <a:t>каталог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428736"/>
            <a:ext cx="5072098" cy="3804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214563" y="1571625"/>
            <a:ext cx="4786312" cy="42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214563" y="1500188"/>
            <a:ext cx="4786312" cy="5540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Систематический каталог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Содержимое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49371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44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Систематический каталог</a:t>
            </a:r>
            <a:r>
              <a:rPr lang="ru-RU" sz="4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(СК) –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библиотечный каталог, в котором библиографические записи располагаются по отраслям знаний в соответствии с определенной системой библиотечно-библиографической классификации.</a:t>
            </a:r>
            <a:endParaRPr lang="ru-RU" sz="24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1026" name="Picture 2" descr="E:\Библиотечные каталоги\karalog-3.jpg"/>
          <p:cNvPicPr>
            <a:picLocks noChangeAspect="1" noChangeArrowheads="1"/>
          </p:cNvPicPr>
          <p:nvPr/>
        </p:nvPicPr>
        <p:blipFill>
          <a:blip r:embed="rId2" cstate="email">
            <a:extLst/>
          </a:blip>
          <a:srcRect/>
          <a:stretch>
            <a:fillRect/>
          </a:stretch>
        </p:blipFill>
        <p:spPr bwMode="auto">
          <a:xfrm>
            <a:off x="4000496" y="3857628"/>
            <a:ext cx="4143404" cy="2764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071938" y="3929063"/>
            <a:ext cx="4000500" cy="892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Систематический каталог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71500" y="1785938"/>
            <a:ext cx="792956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8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дореволюционной России в XIX в. систематический каталог (СК) имели крупные библиотеки, в том числе Библиотека Академии наук, Императорская публичная, Московского и Казанского университетов. </a:t>
            </a:r>
          </a:p>
          <a:p>
            <a:pPr algn="just"/>
            <a:r>
              <a:rPr lang="ru-RU" sz="28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начале XX в. во многих научных библиотеках появились СК, построенные по Десятичной классификации Международного библиографического института, названной позже </a:t>
            </a:r>
            <a:r>
              <a:rPr lang="ru-RU" sz="28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УДК</a:t>
            </a:r>
            <a:r>
              <a:rPr lang="ru-RU" sz="28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lang="ru-RU" sz="40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6386" name="Прямоугольник 2"/>
          <p:cNvSpPr>
            <a:spLocks noChangeArrowheads="1"/>
          </p:cNvSpPr>
          <p:nvPr/>
        </p:nvSpPr>
        <p:spPr bwMode="auto">
          <a:xfrm>
            <a:off x="1071563" y="500063"/>
            <a:ext cx="7215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i="1">
                <a:latin typeface="Times New Roman" pitchFamily="18" charset="0"/>
                <a:cs typeface="Times New Roman" pitchFamily="18" charset="0"/>
              </a:rPr>
              <a:t>История создания СК</a:t>
            </a:r>
            <a:endParaRPr lang="ru-RU" sz="4000" b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0" y="1571625"/>
            <a:ext cx="85725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i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Систематический каталог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i="1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отвечает на вопросы: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1"/>
          <p:cNvSpPr>
            <a:spLocks noChangeArrowheads="1"/>
          </p:cNvSpPr>
          <p:nvPr/>
        </p:nvSpPr>
        <p:spPr bwMode="auto">
          <a:xfrm>
            <a:off x="357188" y="928688"/>
            <a:ext cx="8786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 i="1" u="sng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i="1" u="sng">
                <a:latin typeface="Times New Roman" pitchFamily="18" charset="0"/>
                <a:cs typeface="Times New Roman" pitchFamily="18" charset="0"/>
              </a:rPr>
              <a:t>по каким отраслям знания имеются издания</a:t>
            </a:r>
            <a:endParaRPr lang="ru-RU" sz="2400">
              <a:latin typeface="Franklin Gothic Book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728" y="2500306"/>
          <a:ext cx="6310314" cy="3429024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6310314"/>
              </a:tblGrid>
              <a:tr h="3429024">
                <a:tc>
                  <a:txBody>
                    <a:bodyPr/>
                    <a:lstStyle/>
                    <a:p>
                      <a:pPr algn="just"/>
                      <a:endParaRPr lang="ru-RU" dirty="0" smtClean="0"/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/>
                      <a:endParaRPr lang="ru-RU" sz="20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Естественные науки                                         2</a:t>
                      </a:r>
                    </a:p>
                    <a:p>
                      <a:pPr algn="just"/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Естественные науки  в целом                20</a:t>
                      </a:r>
                    </a:p>
                    <a:p>
                      <a:pPr algn="just"/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Физико-математические науки             22</a:t>
                      </a:r>
                    </a:p>
                    <a:p>
                      <a:pPr algn="just"/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Химические науки                                  24</a:t>
                      </a:r>
                    </a:p>
                    <a:p>
                      <a:endParaRPr lang="ru-RU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1"/>
          <p:cNvSpPr>
            <a:spLocks noChangeArrowheads="1"/>
          </p:cNvSpPr>
          <p:nvPr/>
        </p:nvSpPr>
        <p:spPr bwMode="auto">
          <a:xfrm>
            <a:off x="500063" y="857250"/>
            <a:ext cx="807243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q"/>
            </a:pPr>
            <a:r>
              <a:rPr lang="ru-RU" sz="2400" i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i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названия и авторов книг определенной тематики, имеющихся в библиотеке</a:t>
            </a:r>
            <a:endParaRPr lang="ru-RU" sz="2400">
              <a:latin typeface="Franklin Gothic Book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71500" y="3071813"/>
          <a:ext cx="7929618" cy="33575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9618"/>
              </a:tblGrid>
              <a:tr h="33575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946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3429000"/>
            <a:ext cx="14001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75" y="4286250"/>
            <a:ext cx="143827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3429000"/>
            <a:ext cx="1428750" cy="18748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467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50" y="4286250"/>
            <a:ext cx="1333500" cy="194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14620"/>
            <a:ext cx="8686800" cy="85725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b="1" i="1" dirty="0" smtClean="0">
                <a:ln w="0"/>
                <a:solidFill>
                  <a:schemeClr val="tx1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основные функции СК:</a:t>
            </a:r>
            <a:endParaRPr lang="ru-RU" sz="4000" b="1" i="1" dirty="0">
              <a:ln w="0"/>
              <a:solidFill>
                <a:schemeClr val="tx1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1"/>
          <p:cNvSpPr>
            <a:spLocks noChangeArrowheads="1"/>
          </p:cNvSpPr>
          <p:nvPr/>
        </p:nvSpPr>
        <p:spPr bwMode="auto">
          <a:xfrm>
            <a:off x="357188" y="1928813"/>
            <a:ext cx="83581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4000" b="1" i="1">
                <a:latin typeface="Times New Roman" pitchFamily="18" charset="0"/>
                <a:cs typeface="Times New Roman" pitchFamily="18" charset="0"/>
              </a:rPr>
              <a:t>Знаково-коммуникативная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помогает дистанционному общению «потребитель – каталог - автор»;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Прямоугольник 1"/>
          <p:cNvSpPr>
            <a:spLocks noChangeArrowheads="1"/>
          </p:cNvSpPr>
          <p:nvPr/>
        </p:nvSpPr>
        <p:spPr bwMode="auto">
          <a:xfrm>
            <a:off x="500063" y="2071688"/>
            <a:ext cx="81438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4000" b="1" i="1">
                <a:latin typeface="Times New Roman" pitchFamily="18" charset="0"/>
                <a:cs typeface="Times New Roman" pitchFamily="18" charset="0"/>
              </a:rPr>
              <a:t>Информационно-поисковая </a:t>
            </a:r>
            <a:r>
              <a:rPr lang="ru-RU" sz="4000" i="1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реализуется в процессе разыскания документов в ответ на запрос читателя, обеспечивая тематическое разыскание литературы и лучшее ее использование;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1"/>
          <p:cNvSpPr>
            <a:spLocks noChangeArrowheads="1"/>
          </p:cNvSpPr>
          <p:nvPr/>
        </p:nvSpPr>
        <p:spPr bwMode="auto">
          <a:xfrm>
            <a:off x="571500" y="1928813"/>
            <a:ext cx="80010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4000" b="1" i="1">
                <a:latin typeface="Times New Roman" pitchFamily="18" charset="0"/>
                <a:cs typeface="Times New Roman" pitchFamily="18" charset="0"/>
              </a:rPr>
              <a:t>Педагогическая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способствует интеллектуальному и профессиональному развитию личности читателей, путем активной пропаганды знаний через книгу, углубления образовательного, воспитательного и научно-познавательного назначения каталога.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Содержимое 2"/>
          <p:cNvSpPr>
            <a:spLocks noGrp="1"/>
          </p:cNvSpPr>
          <p:nvPr>
            <p:ph idx="1"/>
          </p:nvPr>
        </p:nvSpPr>
        <p:spPr>
          <a:xfrm>
            <a:off x="304800" y="428625"/>
            <a:ext cx="8686800" cy="1785938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mtClean="0"/>
              <a:t> </a:t>
            </a:r>
            <a:r>
              <a:rPr lang="ru-RU" sz="36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Достоинство систематического каталога </a:t>
            </a: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возможность подбирать литературу по теме, даже если нет рекомендательных списков.</a:t>
            </a:r>
            <a:endParaRPr lang="ru-RU" sz="36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mtClean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71604" y="2714620"/>
          <a:ext cx="6096000" cy="3286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286148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endParaRPr lang="ru-RU" sz="1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</a:t>
                      </a:r>
                      <a:endParaRPr lang="ru-RU" sz="1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библиографическое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78.5</a:t>
                      </a:r>
                    </a:p>
                    <a:p>
                      <a:pPr algn="just"/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детей и подростков         78.39</a:t>
                      </a:r>
                    </a:p>
                    <a:p>
                      <a:pPr algn="just"/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библиотечное читателей               78.38</a:t>
                      </a:r>
                    </a:p>
                    <a:p>
                      <a:pPr algn="just"/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информационное          73</a:t>
                      </a:r>
                    </a:p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психология                     88.4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E:\Библиотечные каталоги\СИСТЕМАТИЧЕСКИЙ КАТАЛОГ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0"/>
            <a:ext cx="7062787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2875"/>
            <a:ext cx="8686800" cy="593725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tabLst>
                <a:tab pos="539750" algn="l"/>
              </a:tabLst>
              <a:defRPr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Поиск в систематическом каталоге:</a:t>
            </a:r>
            <a:endParaRPr lang="ru-RU" sz="28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tabLst>
                <a:tab pos="539750" algn="l"/>
              </a:tabLs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 fontAlgn="auto">
              <a:spcAft>
                <a:spcPts val="0"/>
              </a:spcAft>
              <a:buFont typeface="Wingdings 2"/>
              <a:buNone/>
              <a:tabLst>
                <a:tab pos="269875" algn="l"/>
              </a:tabLst>
              <a:defRPr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1.   Обозначить тему поиска словом или коротким словосочетанием и посмотреть, есть ли оно в Алфавитно-предметном указателе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АПУ СК. </a:t>
            </a:r>
          </a:p>
          <a:p>
            <a:pPr marL="514350" indent="-514350" algn="just" fontAlgn="auto">
              <a:spcAft>
                <a:spcPts val="0"/>
              </a:spcAft>
              <a:buFont typeface="Wingdings 2"/>
              <a:buAutoNum type="arabicPeriod"/>
              <a:tabLst>
                <a:tab pos="269875" algn="l"/>
              </a:tabLst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 fontAlgn="auto">
              <a:spcAft>
                <a:spcPts val="0"/>
              </a:spcAft>
              <a:buFont typeface="Wingdings 2"/>
              <a:buAutoNum type="arabicPeriod"/>
              <a:tabLst>
                <a:tab pos="269875" algn="l"/>
              </a:tabLst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 fontAlgn="auto">
              <a:spcAft>
                <a:spcPts val="0"/>
              </a:spcAft>
              <a:buFont typeface="Wingdings 2"/>
              <a:buAutoNum type="arabicPeriod"/>
              <a:tabLst>
                <a:tab pos="269875" algn="l"/>
              </a:tabLst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tabLst>
                <a:tab pos="269875" algn="l"/>
              </a:tabLs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3108" y="3071810"/>
          <a:ext cx="4857784" cy="300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4"/>
              </a:tblGrid>
              <a:tr h="3000396">
                <a:tc>
                  <a:txBody>
                    <a:bodyPr/>
                    <a:lstStyle/>
                    <a:p>
                      <a:endParaRPr lang="ru-RU" sz="2000" dirty="0" smtClean="0"/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ctr"/>
                      <a:endParaRPr lang="ru-RU" sz="2000" dirty="0" smtClean="0"/>
                    </a:p>
                    <a:p>
                      <a:pPr algn="ctr"/>
                      <a:endParaRPr lang="ru-RU" sz="2000" dirty="0" smtClean="0"/>
                    </a:p>
                    <a:p>
                      <a:pPr algn="just"/>
                      <a:r>
                        <a:rPr lang="ru-RU" sz="2000" dirty="0" smtClean="0"/>
                        <a:t>            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ВОСПИТАНИЕ      </a:t>
                      </a:r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74.00</a:t>
                      </a:r>
                    </a:p>
                    <a:p>
                      <a:pPr algn="ctr"/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дошкольников       74.1</a:t>
                      </a:r>
                    </a:p>
                    <a:p>
                      <a:pPr algn="ctr"/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школьников           74.200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143372" y="2928934"/>
            <a:ext cx="2857520" cy="17859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2" name="Прямоугольник 1"/>
          <p:cNvSpPr>
            <a:spLocks noChangeArrowheads="1"/>
          </p:cNvSpPr>
          <p:nvPr/>
        </p:nvSpPr>
        <p:spPr bwMode="auto">
          <a:xfrm>
            <a:off x="428625" y="-79375"/>
            <a:ext cx="821531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tabLst>
                <a:tab pos="269875" algn="l"/>
              </a:tabLst>
            </a:pPr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>
              <a:tabLst>
                <a:tab pos="269875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2.     Если да, то по указанному в АПУ индексу следует найти соответствующий раздел СК, в котором проводится поиск описания нужной книги. </a:t>
            </a:r>
          </a:p>
          <a:p>
            <a:pPr>
              <a:tabLst>
                <a:tab pos="269875" algn="l"/>
              </a:tabLst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tabLst>
                <a:tab pos="269875" algn="l"/>
              </a:tabLst>
            </a:pPr>
            <a:endParaRPr lang="ru-RU">
              <a:latin typeface="Franklin Gothic Boo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43306" y="3357562"/>
            <a:ext cx="3000396" cy="150019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14612" y="3786190"/>
            <a:ext cx="3571900" cy="192882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9" name="TextBox 6"/>
          <p:cNvSpPr txBox="1">
            <a:spLocks noChangeArrowheads="1"/>
          </p:cNvSpPr>
          <p:nvPr/>
        </p:nvSpPr>
        <p:spPr bwMode="auto">
          <a:xfrm>
            <a:off x="2928938" y="3929063"/>
            <a:ext cx="2928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74.00    Воспитание</a:t>
            </a:r>
          </a:p>
        </p:txBody>
      </p:sp>
      <p:sp>
        <p:nvSpPr>
          <p:cNvPr id="27660" name="TextBox 7"/>
          <p:cNvSpPr txBox="1">
            <a:spLocks noChangeArrowheads="1"/>
          </p:cNvSpPr>
          <p:nvPr/>
        </p:nvSpPr>
        <p:spPr bwMode="auto">
          <a:xfrm>
            <a:off x="3714750" y="3357563"/>
            <a:ext cx="2714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74.1   дошкольников</a:t>
            </a:r>
            <a:endParaRPr 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61" name="TextBox 9"/>
          <p:cNvSpPr txBox="1">
            <a:spLocks noChangeArrowheads="1"/>
          </p:cNvSpPr>
          <p:nvPr/>
        </p:nvSpPr>
        <p:spPr bwMode="auto">
          <a:xfrm>
            <a:off x="4214813" y="2928938"/>
            <a:ext cx="2643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74.200   школьников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63" y="571500"/>
            <a:ext cx="8143875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tabLst>
                <a:tab pos="269875" algn="l"/>
              </a:tabLs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    В случае его наличия необходимо заполнить читательское требование на данную книгу.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69875" algn="l"/>
              </a:tabLs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69875" algn="l"/>
              </a:tabLs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2357430"/>
          <a:ext cx="3714776" cy="3571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4776"/>
              </a:tblGrid>
              <a:tr h="3571900">
                <a:tc>
                  <a:txBody>
                    <a:bodyPr/>
                    <a:lstStyle/>
                    <a:p>
                      <a:pPr algn="just"/>
                      <a:endParaRPr lang="ru-RU" dirty="0" smtClean="0"/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3000" dirty="0" smtClean="0">
                          <a:latin typeface="Times New Roman" pitchFamily="18" charset="0"/>
                          <a:cs typeface="Times New Roman" pitchFamily="18" charset="0"/>
                        </a:rPr>
                        <a:t>74  ОБРАЗОВАНИЕ</a:t>
                      </a:r>
                      <a:endParaRPr lang="ru-RU" sz="3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28675" name="Picture 2" descr="J:\Библиотечные каталоги\listok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5" y="2357438"/>
            <a:ext cx="4314825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Прямоугольник 1"/>
          <p:cNvSpPr>
            <a:spLocks noChangeArrowheads="1"/>
          </p:cNvSpPr>
          <p:nvPr/>
        </p:nvSpPr>
        <p:spPr bwMode="auto">
          <a:xfrm>
            <a:off x="500063" y="357188"/>
            <a:ext cx="80724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tabLst>
                <a:tab pos="269875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4. Если  искомого слова или словосочетания в АПУ нет или же нет описания на книгу в систематическом каталоге, то следует изменить формулировку и  повторить поиск по АПУ.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285984" y="2500306"/>
          <a:ext cx="5072098" cy="3571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2098"/>
              </a:tblGrid>
              <a:tr h="357190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r>
                        <a:rPr lang="ru-RU" dirty="0" smtClean="0"/>
                        <a:t>   </a:t>
                      </a:r>
                    </a:p>
                    <a:p>
                      <a:pPr algn="ctr"/>
                      <a:endParaRPr lang="ru-RU" sz="1800" dirty="0" smtClean="0"/>
                    </a:p>
                    <a:p>
                      <a:pPr algn="ctr"/>
                      <a:endParaRPr lang="ru-RU" sz="1800" dirty="0" smtClean="0"/>
                    </a:p>
                    <a:p>
                      <a:pPr algn="ctr"/>
                      <a:endParaRPr lang="ru-RU" sz="1800" dirty="0" smtClean="0"/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74.202.4    Воспитание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школьников в процессе обучения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Прямоугольник 1"/>
          <p:cNvSpPr>
            <a:spLocks noChangeArrowheads="1"/>
          </p:cNvSpPr>
          <p:nvPr/>
        </p:nvSpPr>
        <p:spPr bwMode="auto">
          <a:xfrm>
            <a:off x="714375" y="0"/>
            <a:ext cx="771525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tabLst>
                <a:tab pos="269875" algn="l"/>
              </a:tabLst>
            </a:pP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algn="just">
              <a:tabLst>
                <a:tab pos="269875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5.     Если опять получается отрицательный результат, надо обозначить предмет поиска более широким понятием и еще раз повторить поиск в АПУ.</a:t>
            </a:r>
          </a:p>
          <a:p>
            <a:pPr algn="just">
              <a:tabLst>
                <a:tab pos="269875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285984" y="2000240"/>
          <a:ext cx="4857784" cy="3286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4"/>
              </a:tblGrid>
              <a:tr h="3286148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endParaRPr lang="ru-RU" sz="3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74.00</a:t>
                      </a:r>
                      <a:r>
                        <a:rPr lang="ru-RU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3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ПЕДАГОГИКА</a:t>
                      </a:r>
                    </a:p>
                    <a:p>
                      <a:pPr algn="ctr"/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74.202.4 </a:t>
                      </a:r>
                    </a:p>
                    <a:p>
                      <a:pPr algn="ctr"/>
                      <a:r>
                        <a:rPr lang="ru-RU" sz="3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Воспитание</a:t>
                      </a:r>
                      <a:r>
                        <a:rPr lang="ru-RU" sz="3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школьников в процессе обучения</a:t>
                      </a:r>
                      <a:endParaRPr lang="ru-RU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0723" name="Прямоугольник 3"/>
          <p:cNvSpPr>
            <a:spLocks noChangeArrowheads="1"/>
          </p:cNvSpPr>
          <p:nvPr/>
        </p:nvSpPr>
        <p:spPr bwMode="auto">
          <a:xfrm>
            <a:off x="714375" y="5572125"/>
            <a:ext cx="7858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tabLst>
                <a:tab pos="269875" algn="l"/>
              </a:tabLs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6.     Если снова ничего не найдено, необходимо обратиться к дежурному библиографу.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Содержимое 2"/>
          <p:cNvSpPr>
            <a:spLocks noGrp="1"/>
          </p:cNvSpPr>
          <p:nvPr>
            <p:ph idx="1"/>
          </p:nvPr>
        </p:nvSpPr>
        <p:spPr>
          <a:xfrm>
            <a:off x="285750" y="0"/>
            <a:ext cx="8686800" cy="100012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Проблема систематического каталог</a:t>
            </a: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 соотношение с систематической расстановкой на полках.</a:t>
            </a:r>
            <a:endParaRPr lang="ru-RU" sz="36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714488"/>
            <a:ext cx="6357982" cy="4768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686800" cy="1000132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i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Структура систематического каталога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214438"/>
            <a:ext cx="8686800" cy="1143000"/>
          </a:xfrm>
        </p:spPr>
        <p:txBody>
          <a:bodyPr>
            <a:normAutofit fontScale="25000" lnSpcReduction="20000"/>
          </a:bodyPr>
          <a:lstStyle/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5100" dirty="0" smtClean="0"/>
              <a:t> </a:t>
            </a:r>
            <a:r>
              <a:rPr lang="ru-RU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систематическом каталоге также выделены: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аудио- видеокассеты, электронные издания (по отраслям знания). 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Отдельно выделены диссертации и авторефераты последних лет издания.</a:t>
            </a:r>
            <a:endParaRPr lang="ru-RU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1" name="Picture 3" descr="E:\Библиотечные каталоги\nastol.com.ua-208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2428875"/>
            <a:ext cx="195103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5" descr="E:\Библиотечные каталоги\VH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8" y="2500313"/>
            <a:ext cx="19304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6" descr="E:\Библиотечные каталоги\5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50" y="2500313"/>
            <a:ext cx="1714500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7" descr="E:\Библиотечные каталоги\default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25" y="4643438"/>
            <a:ext cx="1857375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8" descr="E:\Библиотечные каталоги\default.jpeg2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8" y="4357688"/>
            <a:ext cx="174942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двумя вырезанными соседними углами 10"/>
          <p:cNvSpPr/>
          <p:nvPr/>
        </p:nvSpPr>
        <p:spPr>
          <a:xfrm>
            <a:off x="6000760" y="2928934"/>
            <a:ext cx="2714644" cy="1428760"/>
          </a:xfrm>
          <a:prstGeom prst="snip2SameRect">
            <a:avLst>
              <a:gd name="adj1" fmla="val 41890"/>
              <a:gd name="adj2" fmla="val 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с двумя вырезанными соседними углами 7"/>
          <p:cNvSpPr/>
          <p:nvPr/>
        </p:nvSpPr>
        <p:spPr>
          <a:xfrm>
            <a:off x="5857884" y="3214686"/>
            <a:ext cx="2714644" cy="1500198"/>
          </a:xfrm>
          <a:prstGeom prst="snip2SameRect">
            <a:avLst>
              <a:gd name="adj1" fmla="val 37810"/>
              <a:gd name="adj2" fmla="val 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799" name="Прямоугольник 1"/>
          <p:cNvSpPr>
            <a:spLocks noChangeArrowheads="1"/>
          </p:cNvSpPr>
          <p:nvPr/>
        </p:nvSpPr>
        <p:spPr bwMode="auto">
          <a:xfrm>
            <a:off x="571500" y="500063"/>
            <a:ext cx="80010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Существуют 2 вида расстановки библиографических записей в СК:</a:t>
            </a:r>
          </a:p>
          <a:p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Char char="•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   алфавитная;</a:t>
            </a:r>
          </a:p>
          <a:p>
            <a:pPr algn="just">
              <a:buFont typeface="Arial" charset="0"/>
              <a:buChar char="•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   обратно-хронологическая.</a:t>
            </a:r>
          </a:p>
        </p:txBody>
      </p:sp>
      <p:sp>
        <p:nvSpPr>
          <p:cNvPr id="7" name="Прямоугольник с двумя вырезанными соседними углами 6"/>
          <p:cNvSpPr/>
          <p:nvPr/>
        </p:nvSpPr>
        <p:spPr>
          <a:xfrm>
            <a:off x="5715008" y="3571876"/>
            <a:ext cx="2714644" cy="1428760"/>
          </a:xfrm>
          <a:prstGeom prst="snip2SameRect">
            <a:avLst>
              <a:gd name="adj1" fmla="val 33394"/>
              <a:gd name="adj2" fmla="val 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803" name="TextBox 8"/>
          <p:cNvSpPr txBox="1">
            <a:spLocks noChangeArrowheads="1"/>
          </p:cNvSpPr>
          <p:nvPr/>
        </p:nvSpPr>
        <p:spPr bwMode="auto">
          <a:xfrm>
            <a:off x="6715125" y="3214688"/>
            <a:ext cx="1143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2013</a:t>
            </a:r>
          </a:p>
        </p:txBody>
      </p:sp>
      <p:sp>
        <p:nvSpPr>
          <p:cNvPr id="33804" name="TextBox 9"/>
          <p:cNvSpPr txBox="1">
            <a:spLocks noChangeArrowheads="1"/>
          </p:cNvSpPr>
          <p:nvPr/>
        </p:nvSpPr>
        <p:spPr bwMode="auto">
          <a:xfrm>
            <a:off x="6786563" y="3643313"/>
            <a:ext cx="1000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2014</a:t>
            </a:r>
          </a:p>
        </p:txBody>
      </p:sp>
      <p:sp>
        <p:nvSpPr>
          <p:cNvPr id="33805" name="TextBox 11"/>
          <p:cNvSpPr txBox="1">
            <a:spLocks noChangeArrowheads="1"/>
          </p:cNvSpPr>
          <p:nvPr/>
        </p:nvSpPr>
        <p:spPr bwMode="auto">
          <a:xfrm>
            <a:off x="6715125" y="2857500"/>
            <a:ext cx="1143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2012</a:t>
            </a:r>
          </a:p>
        </p:txBody>
      </p:sp>
      <p:pic>
        <p:nvPicPr>
          <p:cNvPr id="3076" name="Picture 4" descr="E:\Библиотечные каталоги\sprav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7" y="3143248"/>
            <a:ext cx="3643338" cy="188596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3807" name="TextBox 13"/>
          <p:cNvSpPr txBox="1">
            <a:spLocks noChangeArrowheads="1"/>
          </p:cNvSpPr>
          <p:nvPr/>
        </p:nvSpPr>
        <p:spPr bwMode="auto">
          <a:xfrm>
            <a:off x="1571625" y="5000625"/>
            <a:ext cx="19288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Алфавитная расстановка</a:t>
            </a:r>
          </a:p>
        </p:txBody>
      </p:sp>
      <p:sp>
        <p:nvSpPr>
          <p:cNvPr id="33808" name="TextBox 14"/>
          <p:cNvSpPr txBox="1">
            <a:spLocks noChangeArrowheads="1"/>
          </p:cNvSpPr>
          <p:nvPr/>
        </p:nvSpPr>
        <p:spPr bwMode="auto">
          <a:xfrm>
            <a:off x="6143625" y="5000625"/>
            <a:ext cx="2000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Обратно-хронологическая расстановка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/>
          <p:cNvSpPr/>
          <p:nvPr/>
        </p:nvSpPr>
        <p:spPr>
          <a:xfrm>
            <a:off x="1571604" y="2000240"/>
            <a:ext cx="6429420" cy="3286148"/>
          </a:xfrm>
          <a:custGeom>
            <a:avLst/>
            <a:gdLst>
              <a:gd name="connsiteX0" fmla="*/ 659195 w 4643470"/>
              <a:gd name="connsiteY0" fmla="*/ 0 h 2071702"/>
              <a:gd name="connsiteX1" fmla="*/ 3984275 w 4643470"/>
              <a:gd name="connsiteY1" fmla="*/ 0 h 2071702"/>
              <a:gd name="connsiteX2" fmla="*/ 4643470 w 4643470"/>
              <a:gd name="connsiteY2" fmla="*/ 659195 h 2071702"/>
              <a:gd name="connsiteX3" fmla="*/ 4643470 w 4643470"/>
              <a:gd name="connsiteY3" fmla="*/ 2071702 h 2071702"/>
              <a:gd name="connsiteX4" fmla="*/ 4643470 w 4643470"/>
              <a:gd name="connsiteY4" fmla="*/ 2071702 h 2071702"/>
              <a:gd name="connsiteX5" fmla="*/ 0 w 4643470"/>
              <a:gd name="connsiteY5" fmla="*/ 2071702 h 2071702"/>
              <a:gd name="connsiteX6" fmla="*/ 0 w 4643470"/>
              <a:gd name="connsiteY6" fmla="*/ 2071702 h 2071702"/>
              <a:gd name="connsiteX7" fmla="*/ 0 w 4643470"/>
              <a:gd name="connsiteY7" fmla="*/ 659195 h 2071702"/>
              <a:gd name="connsiteX8" fmla="*/ 659195 w 4643470"/>
              <a:gd name="connsiteY8" fmla="*/ 0 h 2071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43470" h="2071702">
                <a:moveTo>
                  <a:pt x="659195" y="0"/>
                </a:moveTo>
                <a:lnTo>
                  <a:pt x="3984275" y="0"/>
                </a:lnTo>
                <a:lnTo>
                  <a:pt x="4643470" y="659195"/>
                </a:lnTo>
                <a:lnTo>
                  <a:pt x="4643470" y="2071702"/>
                </a:lnTo>
                <a:lnTo>
                  <a:pt x="4643470" y="2071702"/>
                </a:lnTo>
                <a:lnTo>
                  <a:pt x="0" y="2071702"/>
                </a:lnTo>
                <a:lnTo>
                  <a:pt x="0" y="2071702"/>
                </a:lnTo>
                <a:lnTo>
                  <a:pt x="0" y="659195"/>
                </a:lnTo>
                <a:lnTo>
                  <a:pt x="659195" y="0"/>
                </a:ln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28. Биологические науки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Основные деления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28.0   Общая биология                                 Астробиология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28.1    Палеонтология                                      см. 22.654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28.3    Вирусология                                        Агробиология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28.4    Микробиология                                     см. 40.0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28.5     Ботаника                                             Этнобиология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28.6     Зоология                                                см. 63.5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28.7      Биология человека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 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>
            <a:off x="4072732" y="3785394"/>
            <a:ext cx="200025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2928938" y="1500188"/>
            <a:ext cx="714375" cy="6429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822" name="TextBox 7"/>
          <p:cNvSpPr txBox="1">
            <a:spLocks noChangeArrowheads="1"/>
          </p:cNvSpPr>
          <p:nvPr/>
        </p:nvSpPr>
        <p:spPr bwMode="auto">
          <a:xfrm>
            <a:off x="2214563" y="1143000"/>
            <a:ext cx="1000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индекс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rot="5400000">
            <a:off x="3857625" y="1714500"/>
            <a:ext cx="785813" cy="2143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824" name="TextBox 13"/>
          <p:cNvSpPr txBox="1">
            <a:spLocks noChangeArrowheads="1"/>
          </p:cNvSpPr>
          <p:nvPr/>
        </p:nvSpPr>
        <p:spPr bwMode="auto">
          <a:xfrm>
            <a:off x="4000500" y="1071563"/>
            <a:ext cx="242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наименование отдела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1428750" y="2214563"/>
            <a:ext cx="1214438" cy="5000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826" name="TextBox 18"/>
          <p:cNvSpPr txBox="1">
            <a:spLocks noChangeArrowheads="1"/>
          </p:cNvSpPr>
          <p:nvPr/>
        </p:nvSpPr>
        <p:spPr bwMode="auto">
          <a:xfrm>
            <a:off x="428625" y="1857375"/>
            <a:ext cx="1214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заголовок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1143000" y="3214688"/>
            <a:ext cx="785813" cy="3571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828" name="TextBox 21"/>
          <p:cNvSpPr txBox="1">
            <a:spLocks noChangeArrowheads="1"/>
          </p:cNvSpPr>
          <p:nvPr/>
        </p:nvSpPr>
        <p:spPr bwMode="auto">
          <a:xfrm>
            <a:off x="142875" y="3214688"/>
            <a:ext cx="1071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индексы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1000126" y="3643312"/>
            <a:ext cx="1714500" cy="12858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830" name="TextBox 26"/>
          <p:cNvSpPr txBox="1">
            <a:spLocks noChangeArrowheads="1"/>
          </p:cNvSpPr>
          <p:nvPr/>
        </p:nvSpPr>
        <p:spPr bwMode="auto">
          <a:xfrm>
            <a:off x="285750" y="5143500"/>
            <a:ext cx="1071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рубрики</a:t>
            </a:r>
          </a:p>
        </p:txBody>
      </p:sp>
      <p:cxnSp>
        <p:nvCxnSpPr>
          <p:cNvPr id="31" name="Прямая со стрелкой 30"/>
          <p:cNvCxnSpPr/>
          <p:nvPr/>
        </p:nvCxnSpPr>
        <p:spPr>
          <a:xfrm rot="10800000" flipV="1">
            <a:off x="7215188" y="2857500"/>
            <a:ext cx="928687" cy="5000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832" name="TextBox 32"/>
          <p:cNvSpPr txBox="1">
            <a:spLocks noChangeArrowheads="1"/>
          </p:cNvSpPr>
          <p:nvPr/>
        </p:nvSpPr>
        <p:spPr bwMode="auto">
          <a:xfrm>
            <a:off x="7715250" y="2428875"/>
            <a:ext cx="1214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отсылки</a:t>
            </a:r>
          </a:p>
        </p:txBody>
      </p:sp>
      <p:sp>
        <p:nvSpPr>
          <p:cNvPr id="34833" name="TextBox 31"/>
          <p:cNvSpPr txBox="1">
            <a:spLocks noChangeArrowheads="1"/>
          </p:cNvSpPr>
          <p:nvPr/>
        </p:nvSpPr>
        <p:spPr bwMode="auto">
          <a:xfrm>
            <a:off x="428625" y="214313"/>
            <a:ext cx="8358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Times New Roman" pitchFamily="18" charset="0"/>
                <a:cs typeface="Times New Roman" pitchFamily="18" charset="0"/>
              </a:rPr>
              <a:t>Центральный разделитель  СК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Содержимое 2"/>
          <p:cNvSpPr>
            <a:spLocks noGrp="1"/>
          </p:cNvSpPr>
          <p:nvPr>
            <p:ph idx="1"/>
          </p:nvPr>
        </p:nvSpPr>
        <p:spPr>
          <a:xfrm>
            <a:off x="304800" y="1214438"/>
            <a:ext cx="8686800" cy="2714625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sz="2800" smtClean="0"/>
              <a:t>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Каждый раздел СК, независимо от степени деления и количества содержащихся в нем карточек, имеет свое цифровое или буквенно-цифровое обозначение – индекс. </a:t>
            </a:r>
          </a:p>
          <a:p>
            <a:pPr algn="ctr">
              <a:buFont typeface="Wingdings 2" pitchFamily="18" charset="2"/>
              <a:buNone/>
            </a:pPr>
            <a:endParaRPr lang="ru-RU" sz="2800" smtClean="0"/>
          </a:p>
        </p:txBody>
      </p:sp>
      <p:sp>
        <p:nvSpPr>
          <p:cNvPr id="4" name="Прямоугольник с двумя вырезанными соседними углами 3"/>
          <p:cNvSpPr/>
          <p:nvPr/>
        </p:nvSpPr>
        <p:spPr>
          <a:xfrm>
            <a:off x="2057398" y="3206120"/>
            <a:ext cx="5729312" cy="3223276"/>
          </a:xfrm>
          <a:prstGeom prst="snip2SameRect">
            <a:avLst>
              <a:gd name="adj1" fmla="val 30995"/>
              <a:gd name="adj2" fmla="val 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869" name="TextBox 4"/>
          <p:cNvSpPr txBox="1">
            <a:spLocks noChangeArrowheads="1"/>
          </p:cNvSpPr>
          <p:nvPr/>
        </p:nvSpPr>
        <p:spPr bwMode="auto">
          <a:xfrm>
            <a:off x="2428875" y="3714750"/>
            <a:ext cx="50006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67.0   Государство и право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67   Юридические науки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67.0   Общая теория права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67.3   История права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67.4   Отрасли права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67.7   Отрасли юстиции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3143250"/>
            <a:ext cx="8686800" cy="3000375"/>
          </a:xfrm>
        </p:spPr>
        <p:txBody>
          <a:bodyPr>
            <a:normAutofit fontScale="40000" lnSpcReduction="20000"/>
          </a:bodyPr>
          <a:lstStyle/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карточки в СК располагаются в системе отраслей знаний, в зависимости от содержания документов</a:t>
            </a:r>
            <a:r>
              <a:rPr lang="ru-RU" sz="55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5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 группируется по крупным разделам, которые делятся на более мелкие подразделы в пределах данной отрасли знания. 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5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разделы связаны между собой логической последовательностью, и более дробное их деление направлено от общих вопросов к частным, более узким, конкретным. 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1026" name="Picture 2" descr="J:\Библиотечные каталоги\38586_html_98170bd.png"/>
          <p:cNvPicPr>
            <a:picLocks noChangeAspect="1" noChangeArrowheads="1"/>
          </p:cNvPicPr>
          <p:nvPr/>
        </p:nvPicPr>
        <p:blipFill>
          <a:blip r:embed="rId2" cstate="email">
            <a:extLst/>
          </a:blip>
          <a:srcRect/>
          <a:stretch>
            <a:fillRect/>
          </a:stretch>
        </p:blipFill>
        <p:spPr bwMode="auto">
          <a:xfrm>
            <a:off x="3214678" y="142852"/>
            <a:ext cx="3071834" cy="3141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28588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систематическом каталоге используются разделители трех основных форм выступ: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686800" cy="2214562"/>
          </a:xfrm>
        </p:spPr>
        <p:txBody>
          <a:bodyPr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6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центральные,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6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левые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6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правые. </a:t>
            </a:r>
          </a:p>
        </p:txBody>
      </p:sp>
      <p:sp>
        <p:nvSpPr>
          <p:cNvPr id="5" name="Прямоугольник с одним вырезанным углом 4"/>
          <p:cNvSpPr/>
          <p:nvPr/>
        </p:nvSpPr>
        <p:spPr>
          <a:xfrm>
            <a:off x="500034" y="3714752"/>
            <a:ext cx="2500330" cy="1500198"/>
          </a:xfrm>
          <a:prstGeom prst="snip1Rect">
            <a:avLst>
              <a:gd name="adj" fmla="val 37682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с двумя вырезанными соседними углами 5"/>
          <p:cNvSpPr/>
          <p:nvPr/>
        </p:nvSpPr>
        <p:spPr>
          <a:xfrm>
            <a:off x="3357554" y="3714752"/>
            <a:ext cx="2500330" cy="1500198"/>
          </a:xfrm>
          <a:prstGeom prst="snip2SameRect">
            <a:avLst>
              <a:gd name="adj1" fmla="val 33952"/>
              <a:gd name="adj2" fmla="val 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с одним вырезанным углом 6"/>
          <p:cNvSpPr/>
          <p:nvPr/>
        </p:nvSpPr>
        <p:spPr>
          <a:xfrm flipH="1">
            <a:off x="6215074" y="3643314"/>
            <a:ext cx="2571768" cy="1571636"/>
          </a:xfrm>
          <a:prstGeom prst="snip1Rect">
            <a:avLst>
              <a:gd name="adj" fmla="val 3677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924" name="Прямоугольник 7"/>
          <p:cNvSpPr>
            <a:spLocks noChangeArrowheads="1"/>
          </p:cNvSpPr>
          <p:nvPr/>
        </p:nvSpPr>
        <p:spPr bwMode="auto">
          <a:xfrm>
            <a:off x="0" y="5214938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Правосторонние </a:t>
            </a:r>
          </a:p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разделители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endParaRPr lang="ru-RU">
              <a:latin typeface="Franklin Gothic Book" pitchFamily="34" charset="0"/>
            </a:endParaRPr>
          </a:p>
        </p:txBody>
      </p:sp>
      <p:sp>
        <p:nvSpPr>
          <p:cNvPr id="38925" name="TextBox 8"/>
          <p:cNvSpPr txBox="1">
            <a:spLocks noChangeArrowheads="1"/>
          </p:cNvSpPr>
          <p:nvPr/>
        </p:nvSpPr>
        <p:spPr bwMode="auto">
          <a:xfrm>
            <a:off x="3357563" y="5214938"/>
            <a:ext cx="2571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Разделители со серединным выступом</a:t>
            </a:r>
          </a:p>
        </p:txBody>
      </p:sp>
      <p:sp>
        <p:nvSpPr>
          <p:cNvPr id="38926" name="TextBox 9"/>
          <p:cNvSpPr txBox="1">
            <a:spLocks noChangeArrowheads="1"/>
          </p:cNvSpPr>
          <p:nvPr/>
        </p:nvSpPr>
        <p:spPr bwMode="auto">
          <a:xfrm>
            <a:off x="6357938" y="5214938"/>
            <a:ext cx="23574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Левосторонние разделители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Прямоугольник 1"/>
          <p:cNvSpPr>
            <a:spLocks noChangeArrowheads="1"/>
          </p:cNvSpPr>
          <p:nvPr/>
        </p:nvSpPr>
        <p:spPr bwMode="auto">
          <a:xfrm>
            <a:off x="428625" y="357188"/>
            <a:ext cx="821531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latin typeface="Times New Roman" pitchFamily="18" charset="0"/>
                <a:cs typeface="Times New Roman" pitchFamily="18" charset="0"/>
              </a:rPr>
              <a:t>Разделитель может быть: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Char char="•"/>
            </a:pPr>
            <a:r>
              <a:rPr lang="ru-RU" sz="36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i="1" u="sng">
                <a:latin typeface="Times New Roman" pitchFamily="18" charset="0"/>
                <a:cs typeface="Times New Roman" pitchFamily="18" charset="0"/>
              </a:rPr>
              <a:t>узким</a:t>
            </a:r>
            <a:r>
              <a:rPr lang="ru-RU" sz="36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3600" b="1" i="1" u="sng">
                <a:latin typeface="Times New Roman" pitchFamily="18" charset="0"/>
                <a:cs typeface="Times New Roman" pitchFamily="18" charset="0"/>
              </a:rPr>
              <a:t>широким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, </a:t>
            </a:r>
          </a:p>
        </p:txBody>
      </p:sp>
      <p:sp>
        <p:nvSpPr>
          <p:cNvPr id="5" name="Прямоугольник с одним вырезанным углом 4"/>
          <p:cNvSpPr/>
          <p:nvPr/>
        </p:nvSpPr>
        <p:spPr>
          <a:xfrm>
            <a:off x="1000100" y="3071810"/>
            <a:ext cx="2643206" cy="1500198"/>
          </a:xfrm>
          <a:prstGeom prst="snip1Rect">
            <a:avLst>
              <a:gd name="adj" fmla="val 40185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с одним вырезанным углом 5"/>
          <p:cNvSpPr/>
          <p:nvPr/>
        </p:nvSpPr>
        <p:spPr>
          <a:xfrm flipH="1">
            <a:off x="5143504" y="2786058"/>
            <a:ext cx="2286016" cy="1785950"/>
          </a:xfrm>
          <a:prstGeom prst="snip1Rect">
            <a:avLst>
              <a:gd name="adj" fmla="val 3759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Прямоугольник 1"/>
          <p:cNvSpPr>
            <a:spLocks noChangeArrowheads="1"/>
          </p:cNvSpPr>
          <p:nvPr/>
        </p:nvSpPr>
        <p:spPr bwMode="auto">
          <a:xfrm>
            <a:off x="571500" y="1357313"/>
            <a:ext cx="8358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u="sng">
                <a:latin typeface="Times New Roman" pitchFamily="18" charset="0"/>
                <a:cs typeface="Times New Roman" pitchFamily="18" charset="0"/>
              </a:rPr>
              <a:t>низким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3600" b="1" i="1" u="sng">
                <a:latin typeface="Times New Roman" pitchFamily="18" charset="0"/>
                <a:cs typeface="Times New Roman" pitchFamily="18" charset="0"/>
              </a:rPr>
              <a:t>высоким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>
              <a:latin typeface="Franklin Gothic Book" pitchFamily="34" charset="0"/>
            </a:endParaRPr>
          </a:p>
        </p:txBody>
      </p:sp>
      <p:sp>
        <p:nvSpPr>
          <p:cNvPr id="3" name="Прямоугольник с одним вырезанным углом 2"/>
          <p:cNvSpPr/>
          <p:nvPr/>
        </p:nvSpPr>
        <p:spPr>
          <a:xfrm>
            <a:off x="1357290" y="3286124"/>
            <a:ext cx="2643206" cy="1500198"/>
          </a:xfrm>
          <a:prstGeom prst="snip1Rect">
            <a:avLst>
              <a:gd name="adj" fmla="val 40134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с двумя вырезанными соседними углами 3"/>
          <p:cNvSpPr/>
          <p:nvPr/>
        </p:nvSpPr>
        <p:spPr>
          <a:xfrm>
            <a:off x="4929190" y="2786058"/>
            <a:ext cx="3286148" cy="2000264"/>
          </a:xfrm>
          <a:prstGeom prst="snip2SameRect">
            <a:avLst>
              <a:gd name="adj1" fmla="val 24096"/>
              <a:gd name="adj2" fmla="val 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Содержимое 2"/>
          <p:cNvSpPr>
            <a:spLocks noGrp="1"/>
          </p:cNvSpPr>
          <p:nvPr>
            <p:ph idx="1"/>
          </p:nvPr>
        </p:nvSpPr>
        <p:spPr>
          <a:xfrm>
            <a:off x="785813" y="2143125"/>
            <a:ext cx="7429500" cy="4525963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записи внутри отделов  упорядочения в пределах классификационного деления. </a:t>
            </a:r>
          </a:p>
          <a:p>
            <a:pPr algn="just">
              <a:buFont typeface="Wingdings 2" pitchFamily="18" charset="2"/>
              <a:buNone/>
            </a:pPr>
            <a:endParaRPr lang="ru-RU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86" name="Прямоугольник 4"/>
          <p:cNvSpPr>
            <a:spLocks noChangeArrowheads="1"/>
          </p:cNvSpPr>
          <p:nvPr/>
        </p:nvSpPr>
        <p:spPr bwMode="auto">
          <a:xfrm>
            <a:off x="357188" y="428625"/>
            <a:ext cx="8429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latin typeface="Times New Roman" pitchFamily="18" charset="0"/>
                <a:cs typeface="Times New Roman" pitchFamily="18" charset="0"/>
              </a:rPr>
              <a:t>Группировка записей в систематическом каталоге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Прямоугольник 1"/>
          <p:cNvSpPr>
            <a:spLocks noChangeArrowheads="1"/>
          </p:cNvSpPr>
          <p:nvPr/>
        </p:nvSpPr>
        <p:spPr bwMode="auto">
          <a:xfrm>
            <a:off x="714375" y="428625"/>
            <a:ext cx="7858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Times New Roman" pitchFamily="18" charset="0"/>
                <a:cs typeface="Times New Roman" pitchFamily="18" charset="0"/>
              </a:rPr>
              <a:t>Расстановка карточек в СК</a:t>
            </a:r>
            <a:endParaRPr lang="ru-RU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0" name="Прямоугольник 2"/>
          <p:cNvSpPr>
            <a:spLocks noChangeArrowheads="1"/>
          </p:cNvSpPr>
          <p:nvPr/>
        </p:nvSpPr>
        <p:spPr bwMode="auto">
          <a:xfrm>
            <a:off x="428625" y="1500188"/>
            <a:ext cx="3429000" cy="1938337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Внутри отдела карточки расположены по алфавиту</a:t>
            </a:r>
            <a:br>
              <a:rPr lang="ru-RU" sz="2400"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latin typeface="Times New Roman" pitchFamily="18" charset="0"/>
                <a:cs typeface="Times New Roman" pitchFamily="18" charset="0"/>
              </a:rPr>
              <a:t>фамилий авторов </a:t>
            </a:r>
            <a:br>
              <a:rPr lang="ru-RU" sz="2400"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latin typeface="Times New Roman" pitchFamily="18" charset="0"/>
                <a:cs typeface="Times New Roman" pitchFamily="18" charset="0"/>
              </a:rPr>
              <a:t>и заглавий изданий </a:t>
            </a:r>
          </a:p>
        </p:txBody>
      </p:sp>
      <p:sp>
        <p:nvSpPr>
          <p:cNvPr id="43011" name="Прямоугольник 7"/>
          <p:cNvSpPr>
            <a:spLocks noChangeArrowheads="1"/>
          </p:cNvSpPr>
          <p:nvPr/>
        </p:nvSpPr>
        <p:spPr bwMode="auto">
          <a:xfrm>
            <a:off x="1428750" y="4786313"/>
            <a:ext cx="27146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tabLst>
                <a:tab pos="182563" algn="l"/>
                <a:tab pos="444500" algn="l"/>
                <a:tab pos="1528763" algn="l"/>
              </a:tabLst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85-4695</a:t>
            </a:r>
          </a:p>
          <a:p>
            <a:pPr marL="182563" indent="-182563">
              <a:tabLst>
                <a:tab pos="182563" algn="l"/>
                <a:tab pos="444500" algn="l"/>
                <a:tab pos="1528763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Крутицкая, Наталия Чары</a:t>
            </a:r>
          </a:p>
          <a:p>
            <a:pPr marL="182563" indent="-182563">
              <a:tabLst>
                <a:tab pos="182563" algn="l"/>
                <a:tab pos="444500" algn="l"/>
                <a:tab pos="1528763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Линейная алгебра в вопросах и задачах. - М.: Мир, 1985.</a:t>
            </a:r>
          </a:p>
          <a:p>
            <a:pPr marL="182563" indent="-182563">
              <a:tabLst>
                <a:tab pos="182563" algn="l"/>
                <a:tab pos="444500" algn="l"/>
                <a:tab pos="1528763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	512(075.8)</a:t>
            </a:r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6000760" y="1071546"/>
            <a:ext cx="2982914" cy="1714501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0" name="Rectangle 5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1" name="Rectangle 6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2" name="Oval 7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43013" name="Прямоугольник 22"/>
          <p:cNvSpPr>
            <a:spLocks noChangeArrowheads="1"/>
          </p:cNvSpPr>
          <p:nvPr/>
        </p:nvSpPr>
        <p:spPr bwMode="auto">
          <a:xfrm>
            <a:off x="6072188" y="1071563"/>
            <a:ext cx="292893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ru-RU" sz="1400" b="1">
                <a:latin typeface="Times New Roman" pitchFamily="18" charset="0"/>
                <a:cs typeface="Times New Roman" pitchFamily="18" charset="0"/>
              </a:rPr>
              <a:t>91.9</a:t>
            </a:r>
          </a:p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Полешко , А. В.</a:t>
            </a:r>
            <a:endParaRPr lang="en-US" sz="1400">
              <a:latin typeface="Times New Roman" pitchFamily="18" charset="0"/>
              <a:cs typeface="Times New Roman" pitchFamily="18" charset="0"/>
            </a:endParaRPr>
          </a:p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Эко-курьер. Экология : информ. Бюллетень / А. В. Полешко. – Краснодар , 2001. – 15 с.	</a:t>
            </a:r>
            <a:r>
              <a:rPr lang="en-US" sz="1400"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marL="182563" indent="-182563" algn="r">
              <a:tabLst>
                <a:tab pos="182563" algn="l"/>
                <a:tab pos="444500" algn="l"/>
                <a:tab pos="1436688" algn="l"/>
              </a:tabLst>
            </a:pPr>
            <a:r>
              <a:rPr lang="ru-RU" sz="1400" b="1">
                <a:latin typeface="Times New Roman" pitchFamily="18" charset="0"/>
                <a:cs typeface="Times New Roman" pitchFamily="18" charset="0"/>
              </a:rPr>
              <a:t>91.9 : 2 а 20.1 я1</a:t>
            </a:r>
          </a:p>
        </p:txBody>
      </p:sp>
      <p:sp>
        <p:nvSpPr>
          <p:cNvPr id="43014" name="Прямоугольник 12"/>
          <p:cNvSpPr>
            <a:spLocks noChangeArrowheads="1"/>
          </p:cNvSpPr>
          <p:nvPr/>
        </p:nvSpPr>
        <p:spPr bwMode="auto">
          <a:xfrm>
            <a:off x="3429000" y="4071938"/>
            <a:ext cx="2643188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endParaRPr lang="ru-RU" sz="1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Курош, Александр</a:t>
            </a:r>
          </a:p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Лекции по общей алгебре.- М.: Наука, 1973.</a:t>
            </a:r>
          </a:p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	512(075.8)</a:t>
            </a:r>
          </a:p>
        </p:txBody>
      </p:sp>
      <p:sp>
        <p:nvSpPr>
          <p:cNvPr id="43015" name="Прямоугольник 17"/>
          <p:cNvSpPr>
            <a:spLocks noChangeArrowheads="1"/>
          </p:cNvSpPr>
          <p:nvPr/>
        </p:nvSpPr>
        <p:spPr bwMode="auto">
          <a:xfrm>
            <a:off x="4857750" y="2714625"/>
            <a:ext cx="29289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tabLst>
                <a:tab pos="182563" algn="l"/>
              </a:tabLst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98-237</a:t>
            </a:r>
          </a:p>
          <a:p>
            <a:pPr marL="182563" indent="-182563">
              <a:tabLst>
                <a:tab pos="182563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Петрова, Вера Тимофеевна</a:t>
            </a:r>
          </a:p>
          <a:p>
            <a:pPr marL="182563" indent="-182563">
              <a:tabLst>
                <a:tab pos="182563" algn="l"/>
              </a:tabLst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             Лекции по алгебре и</a:t>
            </a:r>
            <a:br>
              <a:rPr lang="ru-RU" sz="1400">
                <a:latin typeface="Times New Roman" pitchFamily="18" charset="0"/>
                <a:cs typeface="Times New Roman" pitchFamily="18" charset="0"/>
              </a:rPr>
            </a:br>
            <a:r>
              <a:rPr lang="ru-RU" sz="1400">
                <a:latin typeface="Times New Roman" pitchFamily="18" charset="0"/>
                <a:cs typeface="Times New Roman" pitchFamily="18" charset="0"/>
              </a:rPr>
              <a:t>       геометрии. - М.: Владос,</a:t>
            </a:r>
            <a:br>
              <a:rPr lang="ru-RU" sz="1400">
                <a:latin typeface="Times New Roman" pitchFamily="18" charset="0"/>
                <a:cs typeface="Times New Roman" pitchFamily="18" charset="0"/>
              </a:rPr>
            </a:br>
            <a:r>
              <a:rPr lang="ru-RU" sz="1400">
                <a:latin typeface="Times New Roman" pitchFamily="18" charset="0"/>
                <a:cs typeface="Times New Roman" pitchFamily="18" charset="0"/>
              </a:rPr>
              <a:t>      1999.- 312 с.</a:t>
            </a:r>
          </a:p>
          <a:p>
            <a:pPr marL="182563" indent="-182563">
              <a:tabLst>
                <a:tab pos="182563" algn="l"/>
              </a:tabLst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		512(075.8</a:t>
            </a: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4643438" y="2357430"/>
            <a:ext cx="2949575" cy="1709738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5" name="Rectangle 10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6" name="Rectangle 11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7" name="Oval 12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3714744" y="3786190"/>
            <a:ext cx="2786082" cy="1643074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Rectangle 16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Oval 17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19" name="Group 19"/>
          <p:cNvGrpSpPr>
            <a:grpSpLocks/>
          </p:cNvGrpSpPr>
          <p:nvPr/>
        </p:nvGrpSpPr>
        <p:grpSpPr bwMode="auto">
          <a:xfrm>
            <a:off x="1000100" y="4500570"/>
            <a:ext cx="3000396" cy="1785950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" name="Rectangle 20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6" name="Rectangle 21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Oval 22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43019" name="Прямоугольник 23"/>
          <p:cNvSpPr>
            <a:spLocks noChangeArrowheads="1"/>
          </p:cNvSpPr>
          <p:nvPr/>
        </p:nvSpPr>
        <p:spPr bwMode="auto">
          <a:xfrm>
            <a:off x="4786313" y="2428875"/>
            <a:ext cx="27146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tabLst>
                <a:tab pos="182563" algn="l"/>
              </a:tabLst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63.63 (2) 6-8</a:t>
            </a:r>
          </a:p>
          <a:p>
            <a:pPr marL="182563" indent="-182563">
              <a:tabLst>
                <a:tab pos="182563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Нежный , А. И.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marL="182563" indent="-182563">
              <a:tabLst>
                <a:tab pos="182563" algn="l"/>
              </a:tabLst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             Огонь над песками : повесть о Павле Полторацком / А. И. Нежный. - М.: Владос,</a:t>
            </a:r>
            <a:br>
              <a:rPr lang="ru-RU" sz="1400">
                <a:latin typeface="Times New Roman" pitchFamily="18" charset="0"/>
                <a:cs typeface="Times New Roman" pitchFamily="18" charset="0"/>
              </a:rPr>
            </a:br>
            <a:r>
              <a:rPr lang="ru-RU" sz="1400">
                <a:latin typeface="Times New Roman" pitchFamily="18" charset="0"/>
                <a:cs typeface="Times New Roman" pitchFamily="18" charset="0"/>
              </a:rPr>
              <a:t>      1987.- 367 с.</a:t>
            </a:r>
          </a:p>
          <a:p>
            <a:pPr marL="182563" indent="-182563">
              <a:tabLst>
                <a:tab pos="182563" algn="l"/>
              </a:tabLst>
            </a:pPr>
            <a:r>
              <a:rPr lang="ru-RU" sz="1400">
                <a:latin typeface="Times New Roman" pitchFamily="18" charset="0"/>
                <a:cs typeface="Times New Roman" pitchFamily="18" charset="0"/>
              </a:rPr>
              <a:t>		                 </a:t>
            </a:r>
            <a:r>
              <a:rPr lang="ru-RU" sz="1400" b="1">
                <a:latin typeface="Times New Roman" pitchFamily="18" charset="0"/>
                <a:cs typeface="Times New Roman" pitchFamily="18" charset="0"/>
              </a:rPr>
              <a:t>63.3 (2) 6-8</a:t>
            </a:r>
          </a:p>
        </p:txBody>
      </p:sp>
      <p:sp>
        <p:nvSpPr>
          <p:cNvPr id="43020" name="Прямоугольник 24"/>
          <p:cNvSpPr>
            <a:spLocks noChangeArrowheads="1"/>
          </p:cNvSpPr>
          <p:nvPr/>
        </p:nvSpPr>
        <p:spPr bwMode="auto">
          <a:xfrm>
            <a:off x="3786188" y="3714750"/>
            <a:ext cx="2786062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91.9</a:t>
            </a:r>
          </a:p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 Гранова , Г. Н.</a:t>
            </a:r>
          </a:p>
          <a:p>
            <a:pPr marL="182563" indent="-182563">
              <a:tabLst>
                <a:tab pos="182563" algn="l"/>
                <a:tab pos="444500" algn="l"/>
                <a:tab pos="1436688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    Математика в современном      мире : рек. указ. лит. для молодежи / Г. Н. Гранова.- М.: Наука, 1973.</a:t>
            </a:r>
          </a:p>
          <a:p>
            <a:pPr marL="182563" indent="-182563" algn="ctr">
              <a:tabLst>
                <a:tab pos="182563" algn="l"/>
                <a:tab pos="444500" algn="l"/>
                <a:tab pos="1436688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                   </a:t>
            </a: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91.9 : 2 + 22.1 я1</a:t>
            </a:r>
          </a:p>
        </p:txBody>
      </p:sp>
      <p:sp>
        <p:nvSpPr>
          <p:cNvPr id="43021" name="Прямоугольник 25"/>
          <p:cNvSpPr>
            <a:spLocks noChangeArrowheads="1"/>
          </p:cNvSpPr>
          <p:nvPr/>
        </p:nvSpPr>
        <p:spPr bwMode="auto">
          <a:xfrm>
            <a:off x="1071563" y="4572000"/>
            <a:ext cx="28575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>
              <a:tabLst>
                <a:tab pos="182563" algn="l"/>
                <a:tab pos="444500" algn="l"/>
                <a:tab pos="1528763" algn="l"/>
              </a:tabLst>
            </a:pP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63.3 (2) 6-8</a:t>
            </a:r>
          </a:p>
          <a:p>
            <a:pPr marL="182563" indent="-182563">
              <a:tabLst>
                <a:tab pos="182563" algn="l"/>
                <a:tab pos="444500" algn="l"/>
                <a:tab pos="1528763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Алексеев , В. А.</a:t>
            </a:r>
          </a:p>
          <a:p>
            <a:pPr marL="182563" indent="-182563">
              <a:tabLst>
                <a:tab pos="182563" algn="l"/>
                <a:tab pos="444500" algn="l"/>
                <a:tab pos="1528763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Грани алмаза : повесть о Патрисе Эмери Лумумбе / В. А. Алексеев. - М. : Политиздат , 1988. – 333 с. </a:t>
            </a:r>
          </a:p>
          <a:p>
            <a:pPr marL="182563" indent="-182563">
              <a:tabLst>
                <a:tab pos="182563" algn="l"/>
                <a:tab pos="444500" algn="l"/>
                <a:tab pos="1528763" algn="l"/>
              </a:tabLst>
            </a:pPr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63.3 (2) 6-8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Содержимое 2"/>
          <p:cNvSpPr>
            <a:spLocks noGrp="1"/>
          </p:cNvSpPr>
          <p:nvPr>
            <p:ph idx="1"/>
          </p:nvPr>
        </p:nvSpPr>
        <p:spPr>
          <a:xfrm>
            <a:off x="285750" y="1143000"/>
            <a:ext cx="8686800" cy="16430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Редактирование каталога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это процесс проверки расстановки карточек за разделителями, замена износившихся карточек, разделителей, введение новых рубрик, изменение формулировок.</a:t>
            </a:r>
          </a:p>
          <a:p>
            <a:pPr>
              <a:buFont typeface="Wingdings 2" pitchFamily="18" charset="2"/>
              <a:buNone/>
            </a:pPr>
            <a:endParaRPr lang="ru-RU" sz="2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J:\Библиотечные каталоги\big-91-488-se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286124"/>
            <a:ext cx="4214842" cy="31694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Содержимое 2"/>
          <p:cNvSpPr>
            <a:spLocks noGrp="1"/>
          </p:cNvSpPr>
          <p:nvPr>
            <p:ph idx="1"/>
          </p:nvPr>
        </p:nvSpPr>
        <p:spPr>
          <a:xfrm>
            <a:off x="214313" y="2357438"/>
            <a:ext cx="8777287" cy="3722687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ru-RU" sz="2800" b="1" i="1" u="sng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полное</a:t>
            </a:r>
            <a:r>
              <a:rPr lang="ru-RU" sz="28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i="1" u="sng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выборочное</a:t>
            </a:r>
            <a:r>
              <a:rPr lang="ru-RU" sz="28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(пересистематизация всего СК);</a:t>
            </a:r>
          </a:p>
          <a:p>
            <a:pPr>
              <a:buFont typeface="Arial" charset="0"/>
              <a:buChar char="•"/>
            </a:pPr>
            <a:r>
              <a:rPr lang="ru-RU" sz="2800" b="1" i="1" u="sng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плановое</a:t>
            </a:r>
            <a:r>
              <a:rPr lang="ru-RU" sz="28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u="sng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текущее;</a:t>
            </a:r>
          </a:p>
          <a:p>
            <a:pPr>
              <a:buFont typeface="Arial" charset="0"/>
              <a:buChar char="•"/>
            </a:pPr>
            <a:r>
              <a:rPr lang="ru-RU" sz="2800" b="1" i="1" u="sng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методическое</a:t>
            </a:r>
            <a:r>
              <a:rPr lang="ru-RU" sz="28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u="sng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техническое</a:t>
            </a:r>
            <a:r>
              <a:rPr lang="ru-RU" sz="2800" i="1" u="sng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 2" pitchFamily="18" charset="2"/>
              <a:buNone/>
            </a:pPr>
            <a:endParaRPr lang="ru-RU" sz="280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08111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Виды Редактирования СК: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0967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Текущее редактирование</a:t>
            </a:r>
            <a:endParaRPr lang="ru-RU" sz="2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1554163"/>
            <a:ext cx="8143875" cy="2732087"/>
          </a:xfrm>
        </p:spPr>
        <p:txBody>
          <a:bodyPr>
            <a:normAutofit fontScale="40000" lnSpcReduction="20000"/>
          </a:bodyPr>
          <a:lstStyle/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7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Проводится параллельно с ведением каталога: 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7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7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проверяется правильность оформления разделителей,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7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расстановка карточек с библиографическими записями и разделителями.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07" name="Прямоугольник 3"/>
          <p:cNvSpPr>
            <a:spLocks noChangeArrowheads="1"/>
          </p:cNvSpPr>
          <p:nvPr/>
        </p:nvSpPr>
        <p:spPr bwMode="auto">
          <a:xfrm>
            <a:off x="571500" y="4214813"/>
            <a:ext cx="8001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>
                <a:latin typeface="Times New Roman" pitchFamily="18" charset="0"/>
                <a:cs typeface="Times New Roman" pitchFamily="18" charset="0"/>
              </a:rPr>
              <a:t>При текущем редактировании в АПУ уточняется формулировка рубрик, вносятся исправления, заменяются ветхие карточки.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57188"/>
            <a:ext cx="8686800" cy="6143625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Методическое редактирование может быть:</a:t>
            </a:r>
          </a:p>
          <a:p>
            <a:pPr marL="514350" indent="-51435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полным;</a:t>
            </a:r>
          </a:p>
          <a:p>
            <a:pPr marL="514350" indent="-51435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выборочным.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Полное методическое редактирование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является пересистематизацией всего СК, т. е. коренной его переработкой.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Выборочное методическое редактирование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проводится с изданием дополнений и изменений, требующих коренной переработки содержания и структуры СК.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Прямоугольник 1"/>
          <p:cNvSpPr>
            <a:spLocks noChangeArrowheads="1"/>
          </p:cNvSpPr>
          <p:nvPr/>
        </p:nvSpPr>
        <p:spPr bwMode="auto">
          <a:xfrm>
            <a:off x="500063" y="357188"/>
            <a:ext cx="814387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Внутреннее оформление</a:t>
            </a:r>
            <a:r>
              <a:rPr lang="ru-RU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включает формирование отделов каталога на основе индексов, присвоенных в процессе систематизации. </a:t>
            </a:r>
          </a:p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Группы карточек объединяются индексами, начинающимися обозначением отдела рабочих таблиц классификации.</a:t>
            </a:r>
          </a:p>
        </p:txBody>
      </p:sp>
      <p:pic>
        <p:nvPicPr>
          <p:cNvPr id="49154" name="Picture 2" descr="J:\Библиотечные каталоги\p87_kartote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2714625"/>
            <a:ext cx="4976813" cy="373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Прямоугольник 1"/>
          <p:cNvSpPr>
            <a:spLocks noChangeArrowheads="1"/>
          </p:cNvSpPr>
          <p:nvPr/>
        </p:nvSpPr>
        <p:spPr bwMode="auto">
          <a:xfrm>
            <a:off x="500063" y="428625"/>
            <a:ext cx="8072437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>
                <a:latin typeface="Times New Roman" pitchFamily="18" charset="0"/>
                <a:cs typeface="Times New Roman" pitchFamily="18" charset="0"/>
              </a:rPr>
              <a:t>Этикетки каталожного ящика 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в систематических каталогах, картотеках содержат два элемента: индекс и наименование отраслевого деления и индексационный интервал – первый и последний классификационные индексы данного ящика без формулировки. </a:t>
            </a:r>
            <a:endParaRPr lang="ru-RU" sz="2000">
              <a:latin typeface="Franklin Gothic Book" pitchFamily="34" charset="0"/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2143125"/>
            <a:ext cx="4429125" cy="4529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0179" name="TextBox 3"/>
          <p:cNvSpPr txBox="1">
            <a:spLocks noChangeArrowheads="1"/>
          </p:cNvSpPr>
          <p:nvPr/>
        </p:nvSpPr>
        <p:spPr bwMode="auto">
          <a:xfrm>
            <a:off x="5715000" y="5715000"/>
            <a:ext cx="571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11441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Запомните:</a:t>
            </a:r>
            <a:r>
              <a:rPr lang="ru-RU" b="1" i="1" dirty="0" smtClean="0">
                <a:solidFill>
                  <a:schemeClr val="tx1"/>
                </a:solidFill>
              </a:rPr>
              <a:t/>
            </a:r>
            <a:br>
              <a:rPr lang="ru-RU" b="1" i="1" dirty="0" smtClean="0">
                <a:solidFill>
                  <a:schemeClr val="tx1"/>
                </a:solidFill>
              </a:rPr>
            </a:b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систематическому каталогу обращаются для поиска изданий по какой-либо теме, проблеме, вопросу, предмету;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 обращением к каталогу нужно найти индекс деления (разделителя) по алфавитно-предметному указателю;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ярлычкам каталожных ящиков найти нужный ящик (деление, начинающееся на цифру 8 следует искать после делений на 6 и 7, на цифры 83 - после 81 и 82 и т.д.);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перебирая разделители в данном ящике, найти разделитель с точно таким же индексом, как выписали в АПУ, а уже за этим разделителем перебрать карточки и найти нужное издание.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Содержимое 2"/>
          <p:cNvSpPr>
            <a:spLocks noGrp="1"/>
          </p:cNvSpPr>
          <p:nvPr>
            <p:ph idx="1"/>
          </p:nvPr>
        </p:nvSpPr>
        <p:spPr>
          <a:xfrm>
            <a:off x="214313" y="142875"/>
            <a:ext cx="8686800" cy="128587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3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составлении каталога используются готовые печатные карточки централизованной классификации.</a:t>
            </a:r>
          </a:p>
          <a:p>
            <a:pPr algn="ctr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4" name="Picture 2" descr="http://www.nsklib.ru/img/help-card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714620"/>
            <a:ext cx="6215106" cy="364205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cxnSp>
        <p:nvCxnSpPr>
          <p:cNvPr id="6" name="Прямая со стрелкой 5"/>
          <p:cNvCxnSpPr/>
          <p:nvPr/>
        </p:nvCxnSpPr>
        <p:spPr>
          <a:xfrm>
            <a:off x="1214438" y="2286000"/>
            <a:ext cx="785812" cy="6429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28" name="TextBox 8"/>
          <p:cNvSpPr txBox="1">
            <a:spLocks noChangeArrowheads="1"/>
          </p:cNvSpPr>
          <p:nvPr/>
        </p:nvSpPr>
        <p:spPr bwMode="auto">
          <a:xfrm>
            <a:off x="428625" y="1643063"/>
            <a:ext cx="1571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Полочный индекс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rot="16200000" flipH="1">
            <a:off x="6500813" y="2428875"/>
            <a:ext cx="642938" cy="714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30" name="TextBox 13"/>
          <p:cNvSpPr txBox="1">
            <a:spLocks noChangeArrowheads="1"/>
          </p:cNvSpPr>
          <p:nvPr/>
        </p:nvSpPr>
        <p:spPr bwMode="auto">
          <a:xfrm>
            <a:off x="6357938" y="1785938"/>
            <a:ext cx="1857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Инвентарный номер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 rot="16200000" flipH="1">
            <a:off x="2893219" y="2678906"/>
            <a:ext cx="714375" cy="2143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32" name="TextBox 17"/>
          <p:cNvSpPr txBox="1">
            <a:spLocks noChangeArrowheads="1"/>
          </p:cNvSpPr>
          <p:nvPr/>
        </p:nvSpPr>
        <p:spPr bwMode="auto">
          <a:xfrm>
            <a:off x="2428875" y="2071688"/>
            <a:ext cx="1357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Заголовок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1428750" y="3571875"/>
            <a:ext cx="1428750" cy="5000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34" name="TextBox 12"/>
          <p:cNvSpPr txBox="1">
            <a:spLocks noChangeArrowheads="1"/>
          </p:cNvSpPr>
          <p:nvPr/>
        </p:nvSpPr>
        <p:spPr bwMode="auto">
          <a:xfrm>
            <a:off x="214313" y="4000500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Заглавие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rot="10800000" flipV="1">
            <a:off x="7286625" y="5143500"/>
            <a:ext cx="928688" cy="3571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36" name="TextBox 18"/>
          <p:cNvSpPr txBox="1">
            <a:spLocks noChangeArrowheads="1"/>
          </p:cNvSpPr>
          <p:nvPr/>
        </p:nvSpPr>
        <p:spPr bwMode="auto">
          <a:xfrm>
            <a:off x="7929563" y="4429125"/>
            <a:ext cx="12144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Полный </a:t>
            </a:r>
          </a:p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индекс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1071563" y="3000375"/>
            <a:ext cx="714375" cy="3635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38" name="TextBox 20"/>
          <p:cNvSpPr txBox="1">
            <a:spLocks noChangeArrowheads="1"/>
          </p:cNvSpPr>
          <p:nvPr/>
        </p:nvSpPr>
        <p:spPr bwMode="auto">
          <a:xfrm>
            <a:off x="-142875" y="2643188"/>
            <a:ext cx="1571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Шифр </a:t>
            </a:r>
          </a:p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хранения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1357313" y="4929188"/>
            <a:ext cx="1285875" cy="2143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40" name="TextBox 24"/>
          <p:cNvSpPr txBox="1">
            <a:spLocks noChangeArrowheads="1"/>
          </p:cNvSpPr>
          <p:nvPr/>
        </p:nvSpPr>
        <p:spPr bwMode="auto">
          <a:xfrm>
            <a:off x="0" y="4857750"/>
            <a:ext cx="16430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Предметная рубрика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extBox 9"/>
          <p:cNvSpPr txBox="1">
            <a:spLocks noChangeArrowheads="1"/>
          </p:cNvSpPr>
          <p:nvPr/>
        </p:nvSpPr>
        <p:spPr bwMode="auto">
          <a:xfrm>
            <a:off x="642938" y="2428875"/>
            <a:ext cx="785812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latin typeface="Times New Roman" pitchFamily="18" charset="0"/>
                <a:cs typeface="Times New Roman" pitchFamily="18" charset="0"/>
              </a:rPr>
              <a:t>Библиографическое описание в систематическом каталоге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1214422"/>
            <a:ext cx="6286544" cy="350046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300" name="TextBox 2"/>
          <p:cNvSpPr txBox="1">
            <a:spLocks noChangeArrowheads="1"/>
          </p:cNvSpPr>
          <p:nvPr/>
        </p:nvSpPr>
        <p:spPr bwMode="auto">
          <a:xfrm>
            <a:off x="1571625" y="1428750"/>
            <a:ext cx="5929313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91. 9    </a:t>
            </a:r>
          </a:p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М 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             Математика в современном мире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Текст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: рек указ лит. для молодежи / Гос. б-ка СССР им. В. И. Ленина ; сост. : В. Н. Гранова ; под ред. В. Н. Тросникова. – М. : Книга , 1979. – 80с. – 40000 экз.</a:t>
            </a:r>
          </a:p>
          <a:p>
            <a:pPr algn="just"/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91.9 : 2                                                           91. 9: 2 + 22.1 я1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          </a:t>
            </a:r>
          </a:p>
        </p:txBody>
      </p:sp>
      <p:sp>
        <p:nvSpPr>
          <p:cNvPr id="55301" name="TextBox 3"/>
          <p:cNvSpPr txBox="1">
            <a:spLocks noChangeArrowheads="1"/>
          </p:cNvSpPr>
          <p:nvPr/>
        </p:nvSpPr>
        <p:spPr bwMode="auto">
          <a:xfrm>
            <a:off x="2071688" y="4857750"/>
            <a:ext cx="4929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Основная карточка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1142984"/>
            <a:ext cx="6286544" cy="350046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643042" y="1285860"/>
            <a:ext cx="5715040" cy="258532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91. 9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Математика в современном мире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Текст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: рек указ лит. для молодежи / Гос. б-ка СССР им. В. И. Ленина ; сост. : В. Н. Гранова ; под ред. В. Н. Тросникова. – М. : Книга , 1979. – 80с. – 40000 экз.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22.1 я1                                                       91. 9: 2 + 22.1 я1</a:t>
            </a:r>
          </a:p>
        </p:txBody>
      </p:sp>
      <p:sp>
        <p:nvSpPr>
          <p:cNvPr id="56327" name="TextBox 3"/>
          <p:cNvSpPr txBox="1">
            <a:spLocks noChangeArrowheads="1"/>
          </p:cNvSpPr>
          <p:nvPr/>
        </p:nvSpPr>
        <p:spPr bwMode="auto">
          <a:xfrm>
            <a:off x="2571750" y="4714875"/>
            <a:ext cx="39290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Дополнительная карточка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Содержимое 2"/>
          <p:cNvSpPr>
            <a:spLocks noGrp="1"/>
          </p:cNvSpPr>
          <p:nvPr>
            <p:ph idx="1"/>
          </p:nvPr>
        </p:nvSpPr>
        <p:spPr>
          <a:xfrm>
            <a:off x="304800" y="1214438"/>
            <a:ext cx="8686800" cy="4865687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Помогает раскрыть логику его построения. </a:t>
            </a:r>
          </a:p>
          <a:p>
            <a:pPr algn="just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Важную роль в оформлении выполняют разделители, которые возглавляют каждый раздел СК. </a:t>
            </a:r>
          </a:p>
          <a:p>
            <a:pPr algn="just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Каждой ступени классификации соответствует своя форма разделителей. </a:t>
            </a:r>
          </a:p>
        </p:txBody>
      </p:sp>
      <p:sp>
        <p:nvSpPr>
          <p:cNvPr id="57346" name="TextBox 3"/>
          <p:cNvSpPr txBox="1">
            <a:spLocks noChangeArrowheads="1"/>
          </p:cNvSpPr>
          <p:nvPr/>
        </p:nvSpPr>
        <p:spPr bwMode="auto">
          <a:xfrm>
            <a:off x="214313" y="214313"/>
            <a:ext cx="87868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latin typeface="Times New Roman" pitchFamily="18" charset="0"/>
                <a:cs typeface="Times New Roman" pitchFamily="18" charset="0"/>
              </a:rPr>
              <a:t>Оформление систематического каталога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вырезанными соседними углами 2"/>
          <p:cNvSpPr/>
          <p:nvPr/>
        </p:nvSpPr>
        <p:spPr>
          <a:xfrm>
            <a:off x="3357554" y="3714752"/>
            <a:ext cx="2500330" cy="1500198"/>
          </a:xfrm>
          <a:prstGeom prst="snip2SameRect">
            <a:avLst>
              <a:gd name="adj1" fmla="val 33952"/>
              <a:gd name="adj2" fmla="val 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с одним вырезанным углом 3"/>
          <p:cNvSpPr/>
          <p:nvPr/>
        </p:nvSpPr>
        <p:spPr>
          <a:xfrm>
            <a:off x="500034" y="3714752"/>
            <a:ext cx="2500330" cy="1500198"/>
          </a:xfrm>
          <a:prstGeom prst="snip1Rect">
            <a:avLst>
              <a:gd name="adj" fmla="val 37682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с одним вырезанным углом 4"/>
          <p:cNvSpPr/>
          <p:nvPr/>
        </p:nvSpPr>
        <p:spPr>
          <a:xfrm flipH="1">
            <a:off x="6215074" y="3643314"/>
            <a:ext cx="2571768" cy="1571636"/>
          </a:xfrm>
          <a:prstGeom prst="snip1Rect">
            <a:avLst>
              <a:gd name="adj" fmla="val 3677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378" name="Прямоугольник 5"/>
          <p:cNvSpPr>
            <a:spLocks noChangeArrowheads="1"/>
          </p:cNvSpPr>
          <p:nvPr/>
        </p:nvSpPr>
        <p:spPr bwMode="auto">
          <a:xfrm>
            <a:off x="3071813" y="5286375"/>
            <a:ext cx="32146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Разделители </a:t>
            </a:r>
          </a:p>
          <a:p>
            <a:pPr algn="ctr"/>
            <a:r>
              <a:rPr lang="ru-RU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 серединным выступом</a:t>
            </a:r>
            <a:endParaRPr lang="ru-RU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79" name="Прямоугольник 6"/>
          <p:cNvSpPr>
            <a:spLocks noChangeArrowheads="1"/>
          </p:cNvSpPr>
          <p:nvPr/>
        </p:nvSpPr>
        <p:spPr bwMode="auto">
          <a:xfrm>
            <a:off x="6643688" y="5286375"/>
            <a:ext cx="1831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Левосторонние </a:t>
            </a:r>
          </a:p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разделители </a:t>
            </a:r>
            <a:endParaRPr lang="ru-RU" b="1">
              <a:latin typeface="Franklin Gothic Book" pitchFamily="34" charset="0"/>
            </a:endParaRPr>
          </a:p>
        </p:txBody>
      </p:sp>
      <p:sp>
        <p:nvSpPr>
          <p:cNvPr id="58380" name="Прямоугольник 7"/>
          <p:cNvSpPr>
            <a:spLocks noChangeArrowheads="1"/>
          </p:cNvSpPr>
          <p:nvPr/>
        </p:nvSpPr>
        <p:spPr bwMode="auto">
          <a:xfrm>
            <a:off x="142875" y="5357813"/>
            <a:ext cx="3286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Правосторонние </a:t>
            </a:r>
          </a:p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разделители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endParaRPr lang="ru-RU">
              <a:latin typeface="Franklin Gothic Book" pitchFamily="34" charset="0"/>
            </a:endParaRPr>
          </a:p>
        </p:txBody>
      </p:sp>
      <p:pic>
        <p:nvPicPr>
          <p:cNvPr id="58381" name="Picture 2" descr="E:\Библиотечные каталоги\sprav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642938"/>
            <a:ext cx="6189663" cy="26939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соседними углами 3"/>
          <p:cNvSpPr/>
          <p:nvPr/>
        </p:nvSpPr>
        <p:spPr>
          <a:xfrm>
            <a:off x="642910" y="642918"/>
            <a:ext cx="7858180" cy="2214578"/>
          </a:xfrm>
          <a:prstGeom prst="snip2SameRect">
            <a:avLst>
              <a:gd name="adj1" fmla="val 40662"/>
              <a:gd name="adj2" fmla="val 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рямоугольник с одним вырезанным углом 2"/>
          <p:cNvSpPr/>
          <p:nvPr/>
        </p:nvSpPr>
        <p:spPr>
          <a:xfrm>
            <a:off x="642910" y="1357298"/>
            <a:ext cx="7858180" cy="2143140"/>
          </a:xfrm>
          <a:prstGeom prst="snip1Rect">
            <a:avLst>
              <a:gd name="adj" fmla="val 41949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Прямоугольник с одним вырезанным углом 1"/>
          <p:cNvSpPr/>
          <p:nvPr/>
        </p:nvSpPr>
        <p:spPr>
          <a:xfrm>
            <a:off x="642910" y="2000240"/>
            <a:ext cx="7858180" cy="2714644"/>
          </a:xfrm>
          <a:prstGeom prst="snip1Rect">
            <a:avLst>
              <a:gd name="adj" fmla="val 4242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</a:p>
        </p:txBody>
      </p:sp>
      <p:sp>
        <p:nvSpPr>
          <p:cNvPr id="59402" name="TextBox 9"/>
          <p:cNvSpPr txBox="1">
            <a:spLocks noChangeArrowheads="1"/>
          </p:cNvSpPr>
          <p:nvPr/>
        </p:nvSpPr>
        <p:spPr bwMode="auto">
          <a:xfrm>
            <a:off x="785813" y="1500188"/>
            <a:ext cx="7072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4 ступень           Систематика животных     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28.69</a:t>
            </a:r>
          </a:p>
        </p:txBody>
      </p:sp>
      <p:sp>
        <p:nvSpPr>
          <p:cNvPr id="59403" name="TextBox 10"/>
          <p:cNvSpPr txBox="1">
            <a:spLocks noChangeArrowheads="1"/>
          </p:cNvSpPr>
          <p:nvPr/>
        </p:nvSpPr>
        <p:spPr bwMode="auto">
          <a:xfrm>
            <a:off x="1643063" y="785813"/>
            <a:ext cx="5286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5 ступень                      Хордовые     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28.693</a:t>
            </a:r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6" name="Прямоугольник с одним вырезанным углом 5"/>
          <p:cNvSpPr/>
          <p:nvPr/>
        </p:nvSpPr>
        <p:spPr>
          <a:xfrm flipH="1">
            <a:off x="642910" y="2714620"/>
            <a:ext cx="7858180" cy="2428892"/>
          </a:xfrm>
          <a:prstGeom prst="snip1Rect">
            <a:avLst>
              <a:gd name="adj" fmla="val 4477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с двумя вырезанными соседними углами 4"/>
          <p:cNvSpPr/>
          <p:nvPr/>
        </p:nvSpPr>
        <p:spPr>
          <a:xfrm>
            <a:off x="642910" y="3643314"/>
            <a:ext cx="7858180" cy="2571768"/>
          </a:xfrm>
          <a:prstGeom prst="snip2SameRect">
            <a:avLst>
              <a:gd name="adj1" fmla="val 41952"/>
              <a:gd name="adj2" fmla="val 9905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9410" name="TextBox 11"/>
          <p:cNvSpPr txBox="1">
            <a:spLocks noChangeArrowheads="1"/>
          </p:cNvSpPr>
          <p:nvPr/>
        </p:nvSpPr>
        <p:spPr bwMode="auto">
          <a:xfrm>
            <a:off x="1571625" y="2214563"/>
            <a:ext cx="5572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3 ступень              Зоология     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28.6</a:t>
            </a:r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9411" name="TextBox 7"/>
          <p:cNvSpPr txBox="1">
            <a:spLocks noChangeArrowheads="1"/>
          </p:cNvSpPr>
          <p:nvPr/>
        </p:nvSpPr>
        <p:spPr bwMode="auto">
          <a:xfrm>
            <a:off x="1143000" y="3929063"/>
            <a:ext cx="76438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1 ступень             Естественные науки     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12" name="TextBox 12"/>
          <p:cNvSpPr txBox="1">
            <a:spLocks noChangeArrowheads="1"/>
          </p:cNvSpPr>
          <p:nvPr/>
        </p:nvSpPr>
        <p:spPr bwMode="auto">
          <a:xfrm>
            <a:off x="1785938" y="2857500"/>
            <a:ext cx="5572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ступень            Биология             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Содержимое 2"/>
          <p:cNvSpPr>
            <a:spLocks noGrp="1"/>
          </p:cNvSpPr>
          <p:nvPr>
            <p:ph idx="1"/>
          </p:nvPr>
        </p:nvSpPr>
        <p:spPr>
          <a:xfrm>
            <a:off x="304800" y="1857375"/>
            <a:ext cx="8686800" cy="4222750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Осуществляется с помощью графических схем с перечислением важнейших отделов и разделов. Рядом с каталогом следует поместить плакат с пояснением порядка пользования каталогом. </a:t>
            </a:r>
          </a:p>
          <a:p>
            <a:pPr algn="just">
              <a:buFont typeface="Wingdings 2" pitchFamily="18" charset="2"/>
              <a:buNone/>
            </a:pPr>
            <a:endParaRPr lang="ru-RU" sz="28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 2" pitchFamily="18" charset="2"/>
              <a:buNone/>
            </a:pP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 рекомендации могут быть оформлены в виде алгоритма поиска по СК.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44" y="357166"/>
            <a:ext cx="8858312" cy="938234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i="1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Рекламирование систематического каталога</a:t>
            </a:r>
            <a:endParaRPr lang="ru-RU" sz="32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928688"/>
            <a:ext cx="4829175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2" name="TextBox 2"/>
          <p:cNvSpPr txBox="1">
            <a:spLocks noChangeArrowheads="1"/>
          </p:cNvSpPr>
          <p:nvPr/>
        </p:nvSpPr>
        <p:spPr bwMode="auto">
          <a:xfrm>
            <a:off x="428625" y="142875"/>
            <a:ext cx="8215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Алгоритм поиска литературы по определенной теме в систематическом каталоге</a:t>
            </a:r>
          </a:p>
        </p:txBody>
      </p:sp>
      <p:sp>
        <p:nvSpPr>
          <p:cNvPr id="61443" name="TextBox 3"/>
          <p:cNvSpPr txBox="1">
            <a:spLocks noChangeArrowheads="1"/>
          </p:cNvSpPr>
          <p:nvPr/>
        </p:nvSpPr>
        <p:spPr bwMode="auto">
          <a:xfrm>
            <a:off x="7143750" y="6488113"/>
            <a:ext cx="1785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Конец поиска</a:t>
            </a:r>
          </a:p>
        </p:txBody>
      </p:sp>
      <p:sp>
        <p:nvSpPr>
          <p:cNvPr id="61444" name="TextBox 4"/>
          <p:cNvSpPr txBox="1">
            <a:spLocks noChangeArrowheads="1"/>
          </p:cNvSpPr>
          <p:nvPr/>
        </p:nvSpPr>
        <p:spPr bwMode="auto">
          <a:xfrm>
            <a:off x="0" y="500063"/>
            <a:ext cx="2000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Начало поиска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85875"/>
            <a:ext cx="8686800" cy="2143125"/>
          </a:xfrm>
        </p:spPr>
        <p:txBody>
          <a:bodyPr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Систематизация изданий основывается на их содержании и опирается на существующую систему классификации наук. 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основу СК положены две схемы классификации документов – </a:t>
            </a:r>
            <a:r>
              <a:rPr lang="ru-RU" sz="2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УДК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ББК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6" name="Picture 2" descr="J:\Библиотечные каталоги\0000017853-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3571875"/>
            <a:ext cx="25590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3" descr="J:\Библиотечные каталоги\177779.jpg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3714750"/>
            <a:ext cx="4116387" cy="27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Прямоугольник 1"/>
          <p:cNvSpPr>
            <a:spLocks noChangeArrowheads="1"/>
          </p:cNvSpPr>
          <p:nvPr/>
        </p:nvSpPr>
        <p:spPr bwMode="auto">
          <a:xfrm>
            <a:off x="1071563" y="428625"/>
            <a:ext cx="7358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i="1">
                <a:latin typeface="Times New Roman" pitchFamily="18" charset="0"/>
                <a:cs typeface="Times New Roman" pitchFamily="18" charset="0"/>
              </a:rPr>
              <a:t>Виды классификаций</a:t>
            </a:r>
            <a:endParaRPr lang="ru-RU" sz="4000" i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490" name="Рисунок 2" descr="0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1916113"/>
            <a:ext cx="5664200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Прямоугольник 3"/>
          <p:cNvSpPr>
            <a:spLocks noChangeArrowheads="1"/>
          </p:cNvSpPr>
          <p:nvPr/>
        </p:nvSpPr>
        <p:spPr bwMode="auto">
          <a:xfrm>
            <a:off x="285750" y="1928813"/>
            <a:ext cx="2571750" cy="42148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Схемы классификаций издаются в виде таблиц</a:t>
            </a:r>
          </a:p>
          <a:p>
            <a:pPr algn="just"/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Каждому отделу присвоено условное обозначение – индекс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000132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000" b="1" i="1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Библиотечно-библиографическая классификация</a:t>
            </a:r>
            <a:br>
              <a:rPr lang="ru-RU" sz="3000" b="1" i="1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000" b="1" i="1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(ББК)</a:t>
            </a:r>
            <a:endParaRPr lang="ru-RU" sz="3000" b="1" i="1" cap="none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4" name="Содержимое 2"/>
          <p:cNvSpPr>
            <a:spLocks noGrp="1"/>
          </p:cNvSpPr>
          <p:nvPr>
            <p:ph idx="1"/>
          </p:nvPr>
        </p:nvSpPr>
        <p:spPr>
          <a:xfrm>
            <a:off x="285750" y="1428750"/>
            <a:ext cx="8686800" cy="4794250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ББК</a:t>
            </a: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иерархическая классификация. </a:t>
            </a:r>
          </a:p>
          <a:p>
            <a:pPr algn="just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Содержит 100 тыс. рубрик. </a:t>
            </a:r>
          </a:p>
          <a:p>
            <a:pPr algn="just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Их сочетание позволяет образовывать огромное количество понятий. </a:t>
            </a:r>
          </a:p>
          <a:p>
            <a:pPr algn="just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Индексация логическая, буквенно-цифровая на основе русского алфавита и арабских цифр.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164307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Систематическая картотека статей</a:t>
            </a:r>
            <a:br>
              <a:rPr lang="ru-RU" b="1" i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(СКС)</a:t>
            </a:r>
            <a:endParaRPr lang="ru-RU" b="1" i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714488"/>
            <a:ext cx="5357850" cy="4933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3"/>
          <p:cNvSpPr>
            <a:spLocks noChangeArrowheads="1"/>
          </p:cNvSpPr>
          <p:nvPr/>
        </p:nvSpPr>
        <p:spPr bwMode="auto">
          <a:xfrm>
            <a:off x="285750" y="1285875"/>
            <a:ext cx="85725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8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Систематическая картотека статей (СКС) включает библиографические записи на статьи из газет, журналов, сборников, а также рецензии по всем отраслям знания с различным хронологическим охватом: </a:t>
            </a:r>
          </a:p>
          <a:p>
            <a:pPr algn="just"/>
            <a:endParaRPr lang="ru-RU" sz="2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eaLnBrk="0" hangingPunct="0"/>
            <a:r>
              <a:rPr lang="ru-RU" sz="28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общественные науки – 3–4 года;</a:t>
            </a:r>
          </a:p>
          <a:p>
            <a:pPr algn="just" eaLnBrk="0" hangingPunct="0"/>
            <a:r>
              <a:rPr lang="ru-RU" sz="2800">
                <a:latin typeface="Times New Roman" pitchFamily="18" charset="0"/>
                <a:ea typeface="Calibri" pitchFamily="34" charset="0"/>
              </a:rPr>
              <a:t> – естественные и технические науки – 4–5 лет;</a:t>
            </a:r>
            <a:endParaRPr lang="ru-RU" sz="2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eaLnBrk="0" hangingPunct="0"/>
            <a:r>
              <a:rPr lang="ru-RU" sz="2800">
                <a:latin typeface="Times New Roman" pitchFamily="18" charset="0"/>
                <a:ea typeface="Calibri" pitchFamily="34" charset="0"/>
              </a:rPr>
              <a:t> – искусство, литературоведение, художественная литература – 7 и более лет.</a:t>
            </a:r>
            <a:endParaRPr lang="ru-RU" sz="2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3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Аналогична организации систематического каталога. </a:t>
            </a:r>
          </a:p>
          <a:p>
            <a:pPr algn="ctr">
              <a:buFont typeface="Wingdings 2" pitchFamily="18" charset="2"/>
              <a:buNone/>
            </a:pPr>
            <a:r>
              <a:rPr lang="ru-RU" sz="3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существенных отличий можно выделить следующие:</a:t>
            </a:r>
          </a:p>
          <a:p>
            <a:pPr>
              <a:buFont typeface="Wingdings 2" pitchFamily="18" charset="2"/>
              <a:buNone/>
            </a:pPr>
            <a:endParaRPr lang="ru-RU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Font typeface="Arial" charset="0"/>
              <a:buChar char="•"/>
            </a:pP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обратнохронологическая расстановка карточек,</a:t>
            </a:r>
          </a:p>
          <a:p>
            <a:pPr>
              <a:lnSpc>
                <a:spcPct val="120000"/>
              </a:lnSpc>
              <a:buFont typeface="Arial" charset="0"/>
              <a:buChar char="•"/>
            </a:pP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более дробное деление тематических разделов,</a:t>
            </a:r>
          </a:p>
          <a:p>
            <a:pPr>
              <a:lnSpc>
                <a:spcPct val="120000"/>
              </a:lnSpc>
              <a:buFont typeface="Arial" charset="0"/>
              <a:buChar char="•"/>
            </a:pP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избирательность информации, отраженной в картотеке.</a:t>
            </a:r>
          </a:p>
          <a:p>
            <a:endParaRPr lang="ru-RU" smtClean="0"/>
          </a:p>
        </p:txBody>
      </p:sp>
      <p:sp>
        <p:nvSpPr>
          <p:cNvPr id="68610" name="Прямоугольник 3"/>
          <p:cNvSpPr>
            <a:spLocks noChangeArrowheads="1"/>
          </p:cNvSpPr>
          <p:nvPr/>
        </p:nvSpPr>
        <p:spPr bwMode="auto">
          <a:xfrm>
            <a:off x="428625" y="357188"/>
            <a:ext cx="8429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latin typeface="Times New Roman" pitchFamily="18" charset="0"/>
                <a:cs typeface="Times New Roman" pitchFamily="18" charset="0"/>
              </a:rPr>
              <a:t>Организация СКС</a:t>
            </a:r>
            <a:endParaRPr lang="ru-RU" sz="360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Содержимое 2"/>
          <p:cNvSpPr>
            <a:spLocks noGrp="1"/>
          </p:cNvSpPr>
          <p:nvPr>
            <p:ph idx="1"/>
          </p:nvPr>
        </p:nvSpPr>
        <p:spPr>
          <a:xfrm>
            <a:off x="214313" y="2357438"/>
            <a:ext cx="3552825" cy="3571875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работе с систематической картотекой статей необходимо обращать внимание как на первую часть описания, так и на вторую.</a:t>
            </a:r>
          </a:p>
          <a:p>
            <a:pPr algn="ctr">
              <a:buFont typeface="Wingdings 2" pitchFamily="18" charset="2"/>
              <a:buNone/>
            </a:pPr>
            <a:r>
              <a:rPr lang="ru-RU" sz="2800" smtClean="0"/>
              <a:t> </a:t>
            </a:r>
          </a:p>
          <a:p>
            <a:pPr algn="ctr">
              <a:buFont typeface="Wingdings 2" pitchFamily="18" charset="2"/>
              <a:buNone/>
            </a:pPr>
            <a:r>
              <a:rPr lang="ru-RU" sz="2800" smtClean="0"/>
              <a:t> </a:t>
            </a:r>
          </a:p>
          <a:p>
            <a:pPr algn="ctr"/>
            <a:endParaRPr lang="ru-RU" sz="2800" smtClean="0"/>
          </a:p>
        </p:txBody>
      </p:sp>
      <p:sp>
        <p:nvSpPr>
          <p:cNvPr id="69634" name="Прямоугольник 3"/>
          <p:cNvSpPr>
            <a:spLocks noChangeArrowheads="1"/>
          </p:cNvSpPr>
          <p:nvPr/>
        </p:nvSpPr>
        <p:spPr bwMode="auto">
          <a:xfrm>
            <a:off x="357188" y="214313"/>
            <a:ext cx="8429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Чтобы найти в картотеке необходимые статьи по теме, можно пользоваться единым для СК и СКС алфавитно-предметным указателем, который указывает на разделы, в которых отражается нужный материал.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071678"/>
            <a:ext cx="4088914" cy="41434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214438"/>
            <a:ext cx="8686800" cy="4572000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Поиск нужного отдела по каталогу невозможен в тех случаях, когда читатель не знает, к какой отрасли знания относится интересующая его проблема. 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облегчения поиска темы в систематическом каталоге составляется алфавитно-предметный указатель.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70658" name="Прямоугольник 3"/>
          <p:cNvSpPr>
            <a:spLocks noChangeArrowheads="1"/>
          </p:cNvSpPr>
          <p:nvPr/>
        </p:nvSpPr>
        <p:spPr bwMode="auto">
          <a:xfrm>
            <a:off x="714375" y="428625"/>
            <a:ext cx="81438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latin typeface="Times New Roman" pitchFamily="18" charset="0"/>
                <a:cs typeface="Times New Roman" pitchFamily="18" charset="0"/>
              </a:rPr>
              <a:t>Алфавитно-предметный указатель</a:t>
            </a:r>
          </a:p>
          <a:p>
            <a:pPr algn="ctr"/>
            <a:r>
              <a:rPr lang="ru-RU" sz="3600" b="1" i="1">
                <a:latin typeface="Times New Roman" pitchFamily="18" charset="0"/>
                <a:cs typeface="Times New Roman" pitchFamily="18" charset="0"/>
              </a:rPr>
              <a:t>(АПУ)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endParaRPr lang="ru-RU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extBox 2"/>
          <p:cNvSpPr txBox="1">
            <a:spLocks noChangeArrowheads="1"/>
          </p:cNvSpPr>
          <p:nvPr/>
        </p:nvSpPr>
        <p:spPr bwMode="auto">
          <a:xfrm>
            <a:off x="642938" y="2071688"/>
            <a:ext cx="26431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АПУ – ключ к систематическому каталогу, большой помощник в поиске нужного раздела.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29063" y="1071563"/>
            <a:ext cx="4500562" cy="44291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5"/>
          <p:cNvSpPr txBox="1">
            <a:spLocks noChangeArrowheads="1"/>
          </p:cNvSpPr>
          <p:nvPr/>
        </p:nvSpPr>
        <p:spPr bwMode="auto">
          <a:xfrm>
            <a:off x="4071938" y="1143000"/>
            <a:ext cx="4071937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Автодорожный транспорт                39.3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Автомобильные войска                    68.51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Авто-мото-велоспорт                        75.721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Агрономия                                         40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Алгебра                                              22.14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Бермудский треугольник                  20.3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Блюз                                                    85.32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Виноград                                            42.3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Вторая мировая война 1939-1945    63.3(0)62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Дети                                                    74.27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Заработная плата                               65.24</a:t>
            </a:r>
          </a:p>
          <a:p>
            <a:pPr algn="just"/>
            <a:r>
              <a:rPr lang="ru-RU" sz="1600">
                <a:latin typeface="Times New Roman" pitchFamily="18" charset="0"/>
                <a:cs typeface="Times New Roman" pitchFamily="18" charset="0"/>
              </a:rPr>
              <a:t>Лечебные вакцины                            52.6</a:t>
            </a:r>
          </a:p>
          <a:p>
            <a:endParaRPr lang="ru-RU">
              <a:latin typeface="Franklin Gothic Book" pitchFamily="34" charset="0"/>
            </a:endParaRPr>
          </a:p>
          <a:p>
            <a:endParaRPr lang="ru-RU">
              <a:latin typeface="Franklin Gothic Book" pitchFamily="34" charset="0"/>
            </a:endParaRPr>
          </a:p>
          <a:p>
            <a:endParaRPr lang="ru-RU">
              <a:latin typeface="Franklin Gothic Book" pitchFamily="34" charset="0"/>
            </a:endParaRPr>
          </a:p>
          <a:p>
            <a:endParaRPr lang="ru-RU">
              <a:latin typeface="Franklin Gothic Book" pitchFamily="34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Прямоугольник 1"/>
          <p:cNvSpPr>
            <a:spLocks noChangeArrowheads="1"/>
          </p:cNvSpPr>
          <p:nvPr/>
        </p:nvSpPr>
        <p:spPr bwMode="auto">
          <a:xfrm>
            <a:off x="428625" y="428625"/>
            <a:ext cx="8215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Times New Roman" pitchFamily="18" charset="0"/>
                <a:cs typeface="Times New Roman" pitchFamily="18" charset="0"/>
              </a:rPr>
              <a:t>Алфавитно-предметный указатель</a:t>
            </a:r>
            <a:endParaRPr lang="ru-RU" sz="32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6086475" y="1412875"/>
            <a:ext cx="2771805" cy="1500188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" name="Rectangle 5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6" name="Oval 7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4786314" y="2357430"/>
            <a:ext cx="2589213" cy="1500187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8" name="Rectangle 14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Rectangle 15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Oval 16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11" name="Group 18"/>
          <p:cNvGrpSpPr>
            <a:grpSpLocks/>
          </p:cNvGrpSpPr>
          <p:nvPr/>
        </p:nvGrpSpPr>
        <p:grpSpPr bwMode="auto">
          <a:xfrm>
            <a:off x="3143240" y="3357562"/>
            <a:ext cx="2589213" cy="1500187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2" name="Rectangle 19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3" name="Rectangle 20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4" name="Oval 21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15" name="Group 28"/>
          <p:cNvGrpSpPr>
            <a:grpSpLocks/>
          </p:cNvGrpSpPr>
          <p:nvPr/>
        </p:nvGrpSpPr>
        <p:grpSpPr bwMode="auto">
          <a:xfrm>
            <a:off x="1619250" y="4365625"/>
            <a:ext cx="2589213" cy="1500188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6" name="Rectangle 29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7" name="Rectangle 30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8" name="Oval 31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19" name="Group 33"/>
          <p:cNvGrpSpPr>
            <a:grpSpLocks/>
          </p:cNvGrpSpPr>
          <p:nvPr/>
        </p:nvGrpSpPr>
        <p:grpSpPr bwMode="auto">
          <a:xfrm>
            <a:off x="250825" y="5097463"/>
            <a:ext cx="2589213" cy="1500187"/>
            <a:chOff x="1478" y="7518"/>
            <a:chExt cx="4077" cy="2363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0" name="Rectangle 34"/>
            <p:cNvSpPr>
              <a:spLocks noChangeArrowheads="1"/>
            </p:cNvSpPr>
            <p:nvPr/>
          </p:nvSpPr>
          <p:spPr bwMode="auto">
            <a:xfrm>
              <a:off x="1586" y="7613"/>
              <a:ext cx="3969" cy="2268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1" name="Rectangle 35"/>
            <p:cNvSpPr>
              <a:spLocks noChangeArrowheads="1"/>
            </p:cNvSpPr>
            <p:nvPr/>
          </p:nvSpPr>
          <p:spPr bwMode="auto">
            <a:xfrm>
              <a:off x="1478" y="7518"/>
              <a:ext cx="3969" cy="22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auto">
            <a:xfrm>
              <a:off x="3350" y="9492"/>
              <a:ext cx="204" cy="156"/>
            </a:xfrm>
            <a:prstGeom prst="ellipse">
              <a:avLst/>
            </a:prstGeom>
            <a:solidFill>
              <a:srgbClr val="808080"/>
            </a:soli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72711" name="Прямоугольник 22"/>
          <p:cNvSpPr>
            <a:spLocks noChangeArrowheads="1"/>
          </p:cNvSpPr>
          <p:nvPr/>
        </p:nvSpPr>
        <p:spPr bwMode="auto">
          <a:xfrm>
            <a:off x="5929313" y="1428750"/>
            <a:ext cx="3071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Коллекторные     электрические машины</a:t>
            </a:r>
          </a:p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31.261.5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712" name="Прямоугольник 23"/>
          <p:cNvSpPr>
            <a:spLocks noChangeArrowheads="1"/>
          </p:cNvSpPr>
          <p:nvPr/>
        </p:nvSpPr>
        <p:spPr bwMode="auto">
          <a:xfrm>
            <a:off x="4786313" y="2500313"/>
            <a:ext cx="25003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Книги памяти</a:t>
            </a:r>
          </a:p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63.3(2)622.78</a:t>
            </a:r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713" name="Прямоугольник 24"/>
          <p:cNvSpPr>
            <a:spLocks noChangeArrowheads="1"/>
          </p:cNvSpPr>
          <p:nvPr/>
        </p:nvSpPr>
        <p:spPr bwMode="auto">
          <a:xfrm>
            <a:off x="3143250" y="3429000"/>
            <a:ext cx="2643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Кибернетика математическая</a:t>
            </a:r>
          </a:p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22.18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714" name="Прямоугольник 25"/>
          <p:cNvSpPr>
            <a:spLocks noChangeArrowheads="1"/>
          </p:cNvSpPr>
          <p:nvPr/>
        </p:nvSpPr>
        <p:spPr bwMode="auto">
          <a:xfrm>
            <a:off x="1643063" y="4429125"/>
            <a:ext cx="25003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Канада (история)</a:t>
            </a:r>
          </a:p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(7Кан)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715" name="Прямоугольник 26"/>
          <p:cNvSpPr>
            <a:spLocks noChangeArrowheads="1"/>
          </p:cNvSpPr>
          <p:nvPr/>
        </p:nvSpPr>
        <p:spPr bwMode="auto">
          <a:xfrm>
            <a:off x="285750" y="5357813"/>
            <a:ext cx="25003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Канада (география)</a:t>
            </a:r>
          </a:p>
          <a:p>
            <a:pPr algn="ctr"/>
            <a:r>
              <a:rPr lang="ru-RU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(7)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Прямоугольник 1"/>
          <p:cNvSpPr>
            <a:spLocks noChangeArrowheads="1"/>
          </p:cNvSpPr>
          <p:nvPr/>
        </p:nvSpPr>
        <p:spPr bwMode="auto">
          <a:xfrm>
            <a:off x="428625" y="357188"/>
            <a:ext cx="8286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latin typeface="Times New Roman" pitchFamily="18" charset="0"/>
                <a:cs typeface="Times New Roman" pitchFamily="18" charset="0"/>
              </a:rPr>
              <a:t>Алгоритм поиска документов в СК</a:t>
            </a:r>
            <a:endParaRPr lang="ru-RU" sz="3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0" name="Прямоугольник 2"/>
          <p:cNvSpPr>
            <a:spLocks noChangeArrowheads="1"/>
          </p:cNvSpPr>
          <p:nvPr/>
        </p:nvSpPr>
        <p:spPr bwMode="auto">
          <a:xfrm>
            <a:off x="428625" y="1500188"/>
            <a:ext cx="8358188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Ключевое слово</a:t>
            </a:r>
          </a:p>
          <a:p>
            <a:pPr algn="ctr">
              <a:lnSpc>
                <a:spcPct val="90000"/>
              </a:lnSpc>
            </a:pP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		 </a:t>
            </a:r>
          </a:p>
          <a:p>
            <a:pPr>
              <a:lnSpc>
                <a:spcPct val="90000"/>
              </a:lnSpc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                         АПУ</a:t>
            </a:r>
          </a:p>
          <a:p>
            <a:pPr>
              <a:lnSpc>
                <a:spcPct val="90000"/>
              </a:lnSpc>
            </a:pP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			</a:t>
            </a:r>
          </a:p>
          <a:p>
            <a:pPr>
              <a:lnSpc>
                <a:spcPct val="90000"/>
              </a:lnSpc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                                      Индекс</a:t>
            </a:r>
          </a:p>
          <a:p>
            <a:pPr algn="ctr">
              <a:lnSpc>
                <a:spcPct val="90000"/>
              </a:lnSpc>
            </a:pPr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90000"/>
              </a:lnSpc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Раздел систематического </a:t>
            </a:r>
            <a:br>
              <a:rPr lang="ru-RU" sz="2800">
                <a:latin typeface="Times New Roman" pitchFamily="18" charset="0"/>
                <a:cs typeface="Times New Roman" pitchFamily="18" charset="0"/>
              </a:rPr>
            </a:br>
            <a:r>
              <a:rPr lang="ru-RU" sz="2800">
                <a:latin typeface="Times New Roman" pitchFamily="18" charset="0"/>
                <a:cs typeface="Times New Roman" pitchFamily="18" charset="0"/>
              </a:rPr>
              <a:t>каталога</a:t>
            </a:r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2143125" y="1928813"/>
            <a:ext cx="928688" cy="714375"/>
          </a:xfrm>
          <a:prstGeom prst="line">
            <a:avLst/>
          </a:prstGeom>
          <a:ln>
            <a:headEnd/>
            <a:tailEnd type="stealth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3429000" y="3071813"/>
            <a:ext cx="857250" cy="714375"/>
          </a:xfrm>
          <a:prstGeom prst="line">
            <a:avLst/>
          </a:prstGeom>
          <a:ln>
            <a:headEnd/>
            <a:tailEnd type="stealth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4786313" y="4214813"/>
            <a:ext cx="785812" cy="428625"/>
          </a:xfrm>
          <a:prstGeom prst="line">
            <a:avLst/>
          </a:prstGeom>
          <a:ln>
            <a:headEnd/>
            <a:tailEnd type="stealth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2" descr="J:\Библиотечные каталоги\АПУ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0"/>
            <a:ext cx="8312150" cy="706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Содержимое 2"/>
          <p:cNvSpPr>
            <a:spLocks noGrp="1"/>
          </p:cNvSpPr>
          <p:nvPr>
            <p:ph idx="1"/>
          </p:nvPr>
        </p:nvSpPr>
        <p:spPr>
          <a:xfrm>
            <a:off x="214313" y="1000125"/>
            <a:ext cx="8686800" cy="1500188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Основная </a:t>
            </a: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облегчает читателю поиск нужного отдела каталога, в котором он найдет описание произведений печати по интересующему его вопросу.</a:t>
            </a:r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357430"/>
            <a:ext cx="5238750" cy="428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5779" name="Прямоугольник 3"/>
          <p:cNvSpPr>
            <a:spLocks noChangeArrowheads="1"/>
          </p:cNvSpPr>
          <p:nvPr/>
        </p:nvSpPr>
        <p:spPr bwMode="auto">
          <a:xfrm>
            <a:off x="785813" y="285750"/>
            <a:ext cx="73580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latin typeface="Times New Roman" pitchFamily="18" charset="0"/>
                <a:cs typeface="Times New Roman" pitchFamily="18" charset="0"/>
              </a:rPr>
              <a:t>Функции АПУ</a:t>
            </a:r>
            <a:endParaRPr lang="ru-RU" sz="200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Прямоугольник 1"/>
          <p:cNvSpPr>
            <a:spLocks noChangeArrowheads="1"/>
          </p:cNvSpPr>
          <p:nvPr/>
        </p:nvSpPr>
        <p:spPr bwMode="auto">
          <a:xfrm>
            <a:off x="571500" y="428625"/>
            <a:ext cx="8001000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Char char="•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  «предметный  вход» в поисковый  массив  СК (СКС), обеспечивающую  полноту  и  многоаспектность  поиска; </a:t>
            </a:r>
          </a:p>
          <a:p>
            <a:pPr algn="just">
              <a:buFont typeface="Arial" charset="0"/>
              <a:buChar char="•"/>
            </a:pPr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Char char="•"/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  контроль  над  процессом  систематизации (АПУ  помогает библиотекарю  при  классифицировании  и  составлении  СК  и  СКС).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643438" y="3857628"/>
          <a:ext cx="3714776" cy="85725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714776"/>
              </a:tblGrid>
              <a:tr h="857256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Электричество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22.33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43000"/>
            <a:ext cx="8267700" cy="3143250"/>
          </a:xfrm>
        </p:spPr>
        <p:txBody>
          <a:bodyPr>
            <a:normAutofit fontScale="92500"/>
          </a:bodyPr>
          <a:lstStyle/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АПУ помогает библиотекарю при классифицировании и составлении систематического каталога: проверяя по каталогу решения, принятые при классифицировании, библиотекарь постоянно обращается к АПУ, что имеет особое значение в тех случаях, когда предмет не отражен в АПУ к таблицам классификации.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14810" y="4357694"/>
          <a:ext cx="3571900" cy="67467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571900"/>
              </a:tblGrid>
              <a:tr h="674678"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Электрические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машины 31.261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286116" y="4857760"/>
          <a:ext cx="3905256" cy="67467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905256"/>
              </a:tblGrid>
              <a:tr h="674678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Электрические сети 31.279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071670" y="5429264"/>
          <a:ext cx="4714908" cy="642942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714908"/>
              </a:tblGrid>
              <a:tr h="642942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Электрические системы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31.27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Содержимое 2"/>
          <p:cNvSpPr>
            <a:spLocks noGrp="1"/>
          </p:cNvSpPr>
          <p:nvPr>
            <p:ph idx="1"/>
          </p:nvPr>
        </p:nvSpPr>
        <p:spPr>
          <a:xfrm>
            <a:off x="285750" y="1357313"/>
            <a:ext cx="8686800" cy="4525962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Комплексную функцию в АПУ выполняет первое слово предметной рубрики, образующее узкий комплекс тематически связанных предметных рубрик. </a:t>
            </a:r>
          </a:p>
          <a:p>
            <a:pPr algn="just">
              <a:buFont typeface="Wingdings 2" pitchFamily="18" charset="2"/>
              <a:buNone/>
            </a:pPr>
            <a:endParaRPr lang="ru-RU" sz="28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 2" pitchFamily="18" charset="2"/>
              <a:buNone/>
            </a:pP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выбору ведущего слова нужно подходить внимательно, используют прямые формулировки, особенно если прилагательное образует с существительным устойчивое словосочетание.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Содержимое 2"/>
          <p:cNvSpPr>
            <a:spLocks noGrp="1"/>
          </p:cNvSpPr>
          <p:nvPr>
            <p:ph idx="1"/>
          </p:nvPr>
        </p:nvSpPr>
        <p:spPr>
          <a:xfrm>
            <a:off x="304800" y="1000125"/>
            <a:ext cx="8686800" cy="2643188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Предметные рубрики </a:t>
            </a: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АПУ состоят, как правило, из заголовка (одно или несколько слов или развернутое словосочетание) и подзаголовка, уточняющего, ограничивающего заголовок. 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3714752"/>
            <a:ext cx="2357454" cy="157163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Насосы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31.56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71868" y="4643446"/>
            <a:ext cx="2214578" cy="150019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Тепловые насосы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31.38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286512" y="3786190"/>
            <a:ext cx="2357454" cy="157163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60 – 90-е гг.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IXI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в.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63.3 (2) 51  </a:t>
            </a:r>
          </a:p>
        </p:txBody>
      </p:sp>
      <p:sp>
        <p:nvSpPr>
          <p:cNvPr id="79883" name="Прямоугольник 6"/>
          <p:cNvSpPr>
            <a:spLocks noChangeArrowheads="1"/>
          </p:cNvSpPr>
          <p:nvPr/>
        </p:nvSpPr>
        <p:spPr bwMode="auto">
          <a:xfrm>
            <a:off x="1285875" y="5286375"/>
            <a:ext cx="1152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Times New Roman" pitchFamily="18" charset="0"/>
                <a:cs typeface="Times New Roman" pitchFamily="18" charset="0"/>
              </a:rPr>
              <a:t>Заголовок</a:t>
            </a:r>
            <a:endParaRPr lang="ru-RU" i="1">
              <a:latin typeface="Franklin Gothic Book" pitchFamily="34" charset="0"/>
            </a:endParaRPr>
          </a:p>
        </p:txBody>
      </p:sp>
      <p:sp>
        <p:nvSpPr>
          <p:cNvPr id="79884" name="Прямоугольник 7"/>
          <p:cNvSpPr>
            <a:spLocks noChangeArrowheads="1"/>
          </p:cNvSpPr>
          <p:nvPr/>
        </p:nvSpPr>
        <p:spPr bwMode="auto">
          <a:xfrm>
            <a:off x="3214688" y="6143625"/>
            <a:ext cx="30686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i="1">
                <a:latin typeface="Times New Roman" pitchFamily="18" charset="0"/>
                <a:cs typeface="Times New Roman" pitchFamily="18" charset="0"/>
              </a:rPr>
              <a:t>Развернутое словосочетание</a:t>
            </a:r>
            <a:endParaRPr lang="ru-RU" i="1">
              <a:latin typeface="Franklin Gothic Book" pitchFamily="34" charset="0"/>
            </a:endParaRPr>
          </a:p>
        </p:txBody>
      </p:sp>
      <p:sp>
        <p:nvSpPr>
          <p:cNvPr id="79885" name="Прямоугольник 8"/>
          <p:cNvSpPr>
            <a:spLocks noChangeArrowheads="1"/>
          </p:cNvSpPr>
          <p:nvPr/>
        </p:nvSpPr>
        <p:spPr bwMode="auto">
          <a:xfrm>
            <a:off x="6858000" y="5286375"/>
            <a:ext cx="1525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Times New Roman" pitchFamily="18" charset="0"/>
                <a:cs typeface="Times New Roman" pitchFamily="18" charset="0"/>
              </a:rPr>
              <a:t>Подзаголовок</a:t>
            </a:r>
            <a:endParaRPr lang="ru-RU" i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Содержимое 2"/>
          <p:cNvSpPr>
            <a:spLocks noGrp="1"/>
          </p:cNvSpPr>
          <p:nvPr>
            <p:ph idx="1"/>
          </p:nvPr>
        </p:nvSpPr>
        <p:spPr>
          <a:xfrm>
            <a:off x="285750" y="1071563"/>
            <a:ext cx="8686800" cy="4937125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ru-RU" sz="36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Предметные рубрики </a:t>
            </a:r>
            <a:r>
              <a:rPr lang="ru-RU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формулируются в именительном падеже. </a:t>
            </a:r>
          </a:p>
          <a:p>
            <a:pPr algn="just">
              <a:buFont typeface="Wingdings 2" pitchFamily="18" charset="2"/>
              <a:buNone/>
            </a:pPr>
            <a:endParaRPr lang="ru-RU" sz="28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 2" pitchFamily="18" charset="2"/>
              <a:buNone/>
            </a:pPr>
            <a:endParaRPr lang="ru-RU" sz="28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86050" y="3286124"/>
            <a:ext cx="3500462" cy="221457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Авиация 39.5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Прямоугольник 1"/>
          <p:cNvSpPr>
            <a:spLocks noChangeArrowheads="1"/>
          </p:cNvSpPr>
          <p:nvPr/>
        </p:nvSpPr>
        <p:spPr bwMode="auto">
          <a:xfrm>
            <a:off x="714375" y="428625"/>
            <a:ext cx="8001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600">
                <a:latin typeface="Times New Roman" pitchFamily="18" charset="0"/>
                <a:cs typeface="Times New Roman" pitchFamily="18" charset="0"/>
              </a:rPr>
              <a:t>При этом может употребляться как единственное, так и множественное число, а иногда – оба одновременно.</a:t>
            </a:r>
          </a:p>
          <a:p>
            <a:endParaRPr lang="ru-RU">
              <a:latin typeface="Franklin Gothic Boo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2643182"/>
            <a:ext cx="2643206" cy="185738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Автомобилестроение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39.33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86116" y="4572008"/>
            <a:ext cx="2428892" cy="192882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Автопилоты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39.57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000760" y="2714620"/>
            <a:ext cx="2714644" cy="185738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Теория автоматов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32.815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686800" cy="8382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АПУ используются 4 вида карточек:</a:t>
            </a:r>
            <a:endParaRPr lang="ru-RU" sz="3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428750"/>
            <a:ext cx="8643938" cy="5089525"/>
          </a:xfrm>
        </p:spPr>
        <p:txBody>
          <a:bodyPr>
            <a:normAutofit fontScale="77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простые</a:t>
            </a: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(содержат наименование предмета и индекс);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сводные</a:t>
            </a: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(составляются в тех случаях, когда литература об одном предмете в зависимости от аспекта его рассмотрения находится в разных делениях каталога. Подрубрики на сводной карточке располагаются, как правило, в алфавитном порядке);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справочные</a:t>
            </a:r>
            <a:r>
              <a:rPr lang="ru-RU" sz="3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(разъясняют читателю, где искать однотипную литературу, находящуюся во многих отделах каталога, перечень которых занял бы слишком много места и затруднил пользование указателем);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Существуют  ещё  </a:t>
            </a:r>
            <a:r>
              <a:rPr lang="ru-RU" sz="3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отсылочные  карточки </a:t>
            </a: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(их  можно  считать  разновидностью  справочных карточек).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Прямоугольник 1"/>
          <p:cNvSpPr>
            <a:spLocks noChangeArrowheads="1"/>
          </p:cNvSpPr>
          <p:nvPr/>
        </p:nvSpPr>
        <p:spPr bwMode="auto">
          <a:xfrm>
            <a:off x="571500" y="428625"/>
            <a:ext cx="8001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Простые карточки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содержат наименование предмета и индекс.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28728" y="1928800"/>
            <a:ext cx="6357982" cy="2985433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Например: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Гигиена детей     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51.28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Прямоугольник 1"/>
          <p:cNvSpPr>
            <a:spLocks noChangeArrowheads="1"/>
          </p:cNvSpPr>
          <p:nvPr/>
        </p:nvSpPr>
        <p:spPr bwMode="auto">
          <a:xfrm>
            <a:off x="785813" y="571500"/>
            <a:ext cx="7786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3000372"/>
          <a:ext cx="8286808" cy="3322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680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      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ИНТЕРНЕТ</a:t>
                      </a:r>
                    </a:p>
                    <a:p>
                      <a:endParaRPr lang="ru-RU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глобальная  компьютерная  сеть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32.973.202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инструмент  политики     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66.2 </a:t>
                      </a: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маркетинг  (е-коммерция)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65.421 </a:t>
                      </a: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правовое  регулирование 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67.404 </a:t>
                      </a: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роль  в  современном  обществе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60.56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средство  массовой  информации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76.0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средство   обучения 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6019" name="Прямоугольник 5"/>
          <p:cNvSpPr>
            <a:spLocks noChangeArrowheads="1"/>
          </p:cNvSpPr>
          <p:nvPr/>
        </p:nvSpPr>
        <p:spPr bwMode="auto">
          <a:xfrm>
            <a:off x="571500" y="285750"/>
            <a:ext cx="7929563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Сводные карточки </a:t>
            </a:r>
            <a:r>
              <a:rPr lang="ru-RU" b="1" i="1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составляются в тех случаях, когда литература об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одном предмете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в зависимости от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аспекта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его рассмотрения находится в разных делениях каталога. </a:t>
            </a:r>
          </a:p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Подрубрики на сводной карточке располагаются в алфавитном порядке;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Прямоугольник 1"/>
          <p:cNvSpPr>
            <a:spLocks noChangeArrowheads="1"/>
          </p:cNvSpPr>
          <p:nvPr/>
        </p:nvSpPr>
        <p:spPr bwMode="auto">
          <a:xfrm>
            <a:off x="785813" y="571500"/>
            <a:ext cx="7786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2786058"/>
          <a:ext cx="8286808" cy="2743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680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      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Учебные  издания </a:t>
                      </a:r>
                    </a:p>
                    <a:p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см.  в  соответствующих  отраслевых  отделах </a:t>
                      </a: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с  типовым  делением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я7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</a:p>
                    <a:p>
                      <a:r>
                        <a:rPr lang="ru-RU" sz="2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          </a:t>
                      </a:r>
                    </a:p>
                    <a:p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учебные издания  по  аналитической  химии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24.4я7</a:t>
                      </a:r>
                    </a:p>
                    <a:p>
                      <a:r>
                        <a:rPr lang="ru-RU" dirty="0" smtClean="0"/>
                        <a:t>                                            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7043" name="Прямоугольник 4"/>
          <p:cNvSpPr>
            <a:spLocks noChangeArrowheads="1"/>
          </p:cNvSpPr>
          <p:nvPr/>
        </p:nvSpPr>
        <p:spPr bwMode="auto">
          <a:xfrm>
            <a:off x="642938" y="285750"/>
            <a:ext cx="7858125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Franklin Gothic Book" pitchFamily="34" charset="0"/>
              </a:rPr>
              <a:t> </a:t>
            </a:r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Справочные  карточки –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разъясняют  читателю,  где  искать  однотипную  литературу,  находящуюся  во  многих  отделах  картотеки  или  каталога,  перечень  которой   занял  бы  слишком  много  места  и  затруднил  бы  пользование  указателем. 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Franklin Gothic Book" pitchFamily="34" charset="0"/>
            </a:endParaRPr>
          </a:p>
          <a:p>
            <a:endParaRPr lang="ru-RU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Прямоугольник 1"/>
          <p:cNvSpPr>
            <a:spLocks noChangeArrowheads="1"/>
          </p:cNvSpPr>
          <p:nvPr/>
        </p:nvSpPr>
        <p:spPr bwMode="auto">
          <a:xfrm>
            <a:off x="500063" y="428625"/>
            <a:ext cx="8001000" cy="197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Book" pitchFamily="34" charset="0"/>
              </a:rPr>
              <a:t> </a:t>
            </a:r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Отсылочные  карточки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(разновидность  справочных карточек) 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уточняют  местонахождение  в  СК  или  СКС  предмета (персоны),  чьё   название (имя)  толкуется  неоднозначно. 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Franklin Gothic Book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357290" y="2786058"/>
          <a:ext cx="6596066" cy="24288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96066"/>
              </a:tblGrid>
              <a:tr h="2428892"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</a:t>
                      </a:r>
                      <a:r>
                        <a:rPr lang="ru-RU" sz="1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:  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Бен  Ладен  Усама </a:t>
                      </a:r>
                    </a:p>
                    <a:p>
                      <a:endParaRPr lang="ru-RU" sz="2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                     см. </a:t>
                      </a:r>
                    </a:p>
                    <a:p>
                      <a:endParaRPr lang="ru-RU" sz="2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Ладен  Усама              Бен</a:t>
                      </a:r>
                    </a:p>
                    <a:p>
                      <a:endParaRPr lang="ru-RU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Прямоугольник 1"/>
          <p:cNvSpPr>
            <a:spLocks noChangeArrowheads="1"/>
          </p:cNvSpPr>
          <p:nvPr/>
        </p:nvSpPr>
        <p:spPr bwMode="auto">
          <a:xfrm>
            <a:off x="714375" y="428625"/>
            <a:ext cx="7786688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Большое  значение  имеет  выбор  ведущего  слова  в  заголовке,  стандартизация  формулировки  заголовков  и  подзаголовков,  единообразие  оформления  рубрик  АПУ. </a:t>
            </a:r>
          </a:p>
          <a:p>
            <a:pPr algn="just"/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            В  качестве  заголовка  может  быть  выбрано  наименование  предмета  или  материала,  а  процесс  можно  отразить  в  качестве  аспекта: </a:t>
            </a:r>
          </a:p>
          <a:p>
            <a:endParaRPr lang="ru-RU">
              <a:latin typeface="Franklin Gothic Book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71472" y="3857628"/>
          <a:ext cx="8072494" cy="1571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72494"/>
              </a:tblGrid>
              <a:tr h="1571636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</a:t>
                      </a:r>
                    </a:p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Асбест                             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30.36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переработка            </a:t>
                      </a: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30.68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Прямоугольник 1"/>
          <p:cNvSpPr>
            <a:spLocks noChangeArrowheads="1"/>
          </p:cNvSpPr>
          <p:nvPr/>
        </p:nvSpPr>
        <p:spPr bwMode="auto">
          <a:xfrm>
            <a:off x="571500" y="500063"/>
            <a:ext cx="78581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Используется  в  качестве  заголовка  название  процесса  или  явления,  а  названия  отдельных  предметов  выносятся  в  подрубрики: </a:t>
            </a:r>
          </a:p>
          <a:p>
            <a:endParaRPr lang="ru-RU">
              <a:latin typeface="Franklin Gothic Book" pitchFamily="34" charset="0"/>
            </a:endParaRPr>
          </a:p>
          <a:p>
            <a:r>
              <a:rPr lang="ru-RU">
                <a:latin typeface="Franklin Gothic Book" pitchFamily="34" charset="0"/>
              </a:rPr>
              <a:t>   </a:t>
            </a:r>
          </a:p>
          <a:p>
            <a:endParaRPr lang="ru-RU">
              <a:latin typeface="Franklin Gothic Book" pitchFamily="34" charset="0"/>
            </a:endParaRPr>
          </a:p>
          <a:p>
            <a:r>
              <a:rPr lang="ru-RU">
                <a:latin typeface="Franklin Gothic Book" pitchFamily="34" charset="0"/>
              </a:rPr>
              <a:t>                                       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85786" y="2143116"/>
          <a:ext cx="7643866" cy="41434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43866"/>
              </a:tblGrid>
              <a:tr h="4143404">
                <a:tc>
                  <a:txBody>
                    <a:bodyPr/>
                    <a:lstStyle/>
                    <a:p>
                      <a:pPr algn="just"/>
                      <a:endParaRPr lang="ru-RU" sz="1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  <a:endParaRPr lang="ru-RU" sz="1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Коллекционирование       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79.18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/>
                      <a:endParaRPr lang="ru-RU" sz="1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значков                       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63.2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</a:t>
                      </a: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предметов  искусства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85.101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/>
                      <a:endParaRPr lang="ru-RU" sz="1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      и  т.д. </a:t>
                      </a:r>
                    </a:p>
                    <a:p>
                      <a:pPr algn="just"/>
                      <a:endParaRPr lang="ru-RU" sz="1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или: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Комплектование  фондов </a:t>
                      </a:r>
                    </a:p>
                    <a:p>
                      <a:pPr algn="just"/>
                      <a:endParaRPr lang="ru-RU" sz="1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архивных                  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79.3 </a:t>
                      </a: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библиотечных          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78.36 </a:t>
                      </a:r>
                    </a:p>
                    <a:p>
                      <a:pPr algn="just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музейных                  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79.1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Прямоугольник 1"/>
          <p:cNvSpPr>
            <a:spLocks noChangeArrowheads="1"/>
          </p:cNvSpPr>
          <p:nvPr/>
        </p:nvSpPr>
        <p:spPr bwMode="auto">
          <a:xfrm>
            <a:off x="714375" y="357188"/>
            <a:ext cx="778668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Franklin Gothic Book" pitchFamily="34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Карточки,  включаемые  в  АПУ, содержат  одну  рубрику  и  индекс  классификации,  или   несколько  рубрик,  образующих  узкий  межотраслевой  комплекс,  объединённый   ведущим  словом  или  устойчивым  словосочетанием: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28662" y="2500306"/>
          <a:ext cx="7167570" cy="37147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67570"/>
              </a:tblGrid>
              <a:tr h="3714776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/>
                        <a:t>       </a:t>
                      </a:r>
                    </a:p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                               </a:t>
                      </a:r>
                    </a:p>
                    <a:p>
                      <a:pPr algn="just"/>
                      <a:r>
                        <a:rPr lang="ru-RU" sz="2000" b="1" dirty="0" smtClean="0"/>
                        <a:t>                      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Античный  мир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</a:t>
                      </a:r>
                      <a:r>
                        <a:rPr lang="ru-RU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история                               </a:t>
                      </a:r>
                      <a:r>
                        <a:rPr lang="ru-RU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63.3(0)32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литература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тексты                       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84(0)3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теория, история, критика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83.3(0)3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Прямоугольник 1"/>
          <p:cNvSpPr>
            <a:spLocks noChangeArrowheads="1"/>
          </p:cNvSpPr>
          <p:nvPr/>
        </p:nvSpPr>
        <p:spPr bwMode="auto">
          <a:xfrm>
            <a:off x="500063" y="357188"/>
            <a:ext cx="828675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За  основу  построения  АПУ  берут  классификационные  индексы,  присвоенные  отражённым  в  СК  произведениям  печати.  </a:t>
            </a:r>
          </a:p>
          <a:p>
            <a:pPr algn="just"/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Индексы  подразделяются  на  звенья,  которые  образуют  цепь  последовательно  подчинённых  понятий,  и  на  каждое  звено  составляется  карточка  для  АПУ.  </a:t>
            </a:r>
          </a:p>
          <a:p>
            <a:pPr algn="just"/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На  карточки  выписывают  все  понятия,  представленные  в  книге  от  частного  к  более   общему.  </a:t>
            </a:r>
          </a:p>
          <a:p>
            <a:endParaRPr lang="ru-RU">
              <a:latin typeface="Franklin Gothic Book" pitchFamily="34" charset="0"/>
            </a:endParaRPr>
          </a:p>
          <a:p>
            <a:pPr algn="just"/>
            <a:endParaRPr lang="ru-RU">
              <a:latin typeface="Franklin Gothic Book" pitchFamily="34" charset="0"/>
            </a:endParaRPr>
          </a:p>
          <a:p>
            <a:pPr algn="just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00166" y="3286124"/>
          <a:ext cx="6286544" cy="30003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86544"/>
              </a:tblGrid>
              <a:tr h="3000396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l"/>
                      <a:endParaRPr lang="ru-RU" sz="1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Рыбы                            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28.693.32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Позвоночные животные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28.693.3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Хордовые                            </a:t>
                      </a:r>
                      <a:r>
                        <a:rPr lang="ru-RU" sz="18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28.693</a:t>
                      </a:r>
                    </a:p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Систематика  животных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28.69 </a:t>
                      </a:r>
                    </a:p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Зоология                      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28.6</a:t>
                      </a:r>
                    </a:p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Биология                     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Естественные  науки        </a:t>
                      </a:r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800" b="1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Прямоугольник 1"/>
          <p:cNvSpPr>
            <a:spLocks noChangeArrowheads="1"/>
          </p:cNvSpPr>
          <p:nvPr/>
        </p:nvSpPr>
        <p:spPr bwMode="auto">
          <a:xfrm>
            <a:off x="714375" y="357188"/>
            <a:ext cx="80010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 Понятия,  общие  для   двух  смежных  наук,  представлены  одной  предметной  рубрикой  с  индексами  обоих  разделов. </a:t>
            </a:r>
          </a:p>
          <a:p>
            <a:pPr algn="just"/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85786" y="2714620"/>
          <a:ext cx="7786742" cy="24288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86742"/>
              </a:tblGrid>
              <a:tr h="2428892">
                <a:tc>
                  <a:txBody>
                    <a:bodyPr/>
                    <a:lstStyle/>
                    <a:p>
                      <a:pPr algn="just"/>
                      <a:endParaRPr lang="ru-RU" dirty="0" smtClean="0"/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 : </a:t>
                      </a: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Патогенные  микроорганизмы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48;  52.64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Агрессия                           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88.37;  88.8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Прямоугольник 1"/>
          <p:cNvSpPr>
            <a:spLocks noChangeArrowheads="1"/>
          </p:cNvSpPr>
          <p:nvPr/>
        </p:nvSpPr>
        <p:spPr bwMode="auto">
          <a:xfrm>
            <a:off x="857250" y="357188"/>
            <a:ext cx="7500938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Franklin Gothic Book" pitchFamily="34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Конкретные  понятия (революции, войны и др.), имеющие  характерные  названия, даются  в  указателе  только  под  этими  названиями: 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Franklin Gothic Book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42910" y="2143116"/>
          <a:ext cx="8072494" cy="35719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72494"/>
              </a:tblGrid>
              <a:tr h="3571900">
                <a:tc>
                  <a:txBody>
                    <a:bodyPr/>
                    <a:lstStyle/>
                    <a:p>
                      <a:pPr algn="just"/>
                      <a:r>
                        <a:rPr lang="ru-RU" sz="2400" dirty="0" smtClean="0"/>
                        <a:t>                                         </a:t>
                      </a:r>
                      <a:r>
                        <a:rPr lang="ru-RU" sz="2400" baseline="0" dirty="0" smtClean="0"/>
                        <a:t> </a:t>
                      </a:r>
                    </a:p>
                    <a:p>
                      <a:pPr algn="just"/>
                      <a:r>
                        <a:rPr lang="ru-RU" sz="2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endParaRPr lang="ru-RU" sz="2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r"/>
                      <a:r>
                        <a:rPr lang="ru-RU" sz="2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Крымская  война  1853-1856    </a:t>
                      </a:r>
                      <a:r>
                        <a:rPr lang="ru-RU" sz="22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63.3(2)47</a:t>
                      </a:r>
                      <a:r>
                        <a:rPr lang="ru-RU" sz="2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/>
                      <a:endParaRPr lang="ru-RU" sz="22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r"/>
                      <a:r>
                        <a:rPr lang="ru-RU" sz="2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Русско-японская  война  1904-1905     </a:t>
                      </a:r>
                      <a:r>
                        <a:rPr lang="ru-RU" sz="22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63.3(2)521</a:t>
                      </a:r>
                      <a:endParaRPr lang="ru-RU" sz="22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Прямоугольник 1"/>
          <p:cNvSpPr>
            <a:spLocks noChangeArrowheads="1"/>
          </p:cNvSpPr>
          <p:nvPr/>
        </p:nvSpPr>
        <p:spPr bwMode="auto">
          <a:xfrm>
            <a:off x="571500" y="357188"/>
            <a:ext cx="78581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Когда  понятия  представлены  в   разных  исторических   периодах,  подрубрики,  включающие  даты,  располагаются  в  хронологическом  порядке: </a:t>
            </a:r>
          </a:p>
          <a:p>
            <a:endParaRPr lang="ru-RU">
              <a:latin typeface="Franklin Gothic Book" pitchFamily="34" charset="0"/>
            </a:endParaRPr>
          </a:p>
          <a:p>
            <a:r>
              <a:rPr lang="ru-RU">
                <a:latin typeface="Franklin Gothic Book" pitchFamily="34" charset="0"/>
              </a:rPr>
              <a:t>                          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28662" y="2357430"/>
          <a:ext cx="7358114" cy="27146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358114"/>
              </a:tblGrid>
              <a:tr h="2714644">
                <a:tc>
                  <a:txBody>
                    <a:bodyPr/>
                    <a:lstStyle/>
                    <a:p>
                      <a:pPr algn="just"/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Революционно-демократическое  движение  в  России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20-е  гг. Х1Х в -  1861 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63.392)47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60-90-е гг. Х1Х в.        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63.3(2)51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Прямоугольник 1"/>
          <p:cNvSpPr>
            <a:spLocks noChangeArrowheads="1"/>
          </p:cNvSpPr>
          <p:nvPr/>
        </p:nvSpPr>
        <p:spPr bwMode="auto">
          <a:xfrm>
            <a:off x="642938" y="357188"/>
            <a:ext cx="78581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Franklin Gothic Book" pitchFamily="34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Подрубрики,  имеющие  порядковые  номера,  располагаются  в  последовательности  порядковых  номеров: </a:t>
            </a:r>
          </a:p>
          <a:p>
            <a:endParaRPr lang="ru-RU">
              <a:latin typeface="Franklin Gothic Book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214414" y="2285992"/>
          <a:ext cx="6738942" cy="33575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38942"/>
              </a:tblGrid>
              <a:tr h="3357586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</a:t>
                      </a:r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Интернационал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Первый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66.61(0)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Второй  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66.62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Третий             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66.61(0)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Прямоугольник 1"/>
          <p:cNvSpPr>
            <a:spLocks noChangeArrowheads="1"/>
          </p:cNvSpPr>
          <p:nvPr/>
        </p:nvSpPr>
        <p:spPr bwMode="auto">
          <a:xfrm>
            <a:off x="642938" y="500063"/>
            <a:ext cx="7643812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Если в  таблицах  принято  альтернативное   решение  о  месте  той  или  иной  рубрики, то в указателе  отражаются  и  основной,  и  альтернативный  индексы: 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Franklin Gothic Book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71472" y="3071810"/>
          <a:ext cx="7858180" cy="26432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58180"/>
              </a:tblGrid>
              <a:tr h="2643206"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Нанайская  литература 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83.3(2Рос=Нана)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или  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83.3(Рос5)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Прямоугольник 1"/>
          <p:cNvSpPr>
            <a:spLocks noChangeArrowheads="1"/>
          </p:cNvSpPr>
          <p:nvPr/>
        </p:nvSpPr>
        <p:spPr bwMode="auto">
          <a:xfrm>
            <a:off x="571500" y="357188"/>
            <a:ext cx="79295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Franklin Gothic Book" pitchFamily="34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Термины, имеющие краткую и полную форму,  приводятся  в  АПУ  в  полной и  краткой  форме: 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Franklin Gothic Book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85786" y="1643050"/>
          <a:ext cx="7572428" cy="30718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72428"/>
              </a:tblGrid>
              <a:tr h="3071834">
                <a:tc>
                  <a:txBody>
                    <a:bodyPr/>
                    <a:lstStyle/>
                    <a:p>
                      <a:pPr algn="just"/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pPr algn="just"/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ГИБДД (Государственная  инспекция  безопасности  дорожного  движения)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67.401.213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Государственная  инспекция  безопасности  дорожного  движения (ГИБДД)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67.404.213 </a:t>
                      </a:r>
                    </a:p>
                    <a:p>
                      <a:pPr algn="just"/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Прямоугольник 1"/>
          <p:cNvSpPr>
            <a:spLocks noChangeArrowheads="1"/>
          </p:cNvSpPr>
          <p:nvPr/>
        </p:nvSpPr>
        <p:spPr bwMode="auto">
          <a:xfrm>
            <a:off x="571500" y="428625"/>
            <a:ext cx="77866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Franklin Gothic Book" pitchFamily="34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При  дублировании  тематики  в  указателе  отражаются  оба  индекса:</a:t>
            </a:r>
            <a:r>
              <a:rPr lang="ru-RU">
                <a:latin typeface="Franklin Gothic Book" pitchFamily="34" charset="0"/>
              </a:rPr>
              <a:t> </a:t>
            </a:r>
          </a:p>
          <a:p>
            <a:endParaRPr lang="ru-RU">
              <a:latin typeface="Franklin Gothic Book" pitchFamily="34" charset="0"/>
            </a:endParaRPr>
          </a:p>
          <a:p>
            <a:r>
              <a:rPr lang="ru-RU">
                <a:latin typeface="Franklin Gothic Book" pitchFamily="34" charset="0"/>
              </a:rPr>
              <a:t>                    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58" y="2214554"/>
          <a:ext cx="8358246" cy="3603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58246"/>
              </a:tblGrid>
              <a:tr h="360363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Например:</a:t>
                      </a:r>
                    </a:p>
                    <a:p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Естествознание   20 </a:t>
                      </a:r>
                    </a:p>
                    <a:p>
                      <a:pPr algn="just"/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lang="ru-RU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библиографические  пособия  по  Естествознанию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91.9:2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и  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813" y="785813"/>
            <a:ext cx="7715250" cy="3786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  <a:cs typeface="+mn-cs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  СК  и  СКС,  АПУ  постоянно  пополняется. 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Новые  рубрики  разделяют  на  три  категории: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вводятся  в  соответствии  с  запросами  читателей;</a:t>
            </a: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2)   рубрики  опережающего  характера; </a:t>
            </a: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3)   временные (например,  к  знаменательным  датам).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08111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Оформление АПУ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00188"/>
            <a:ext cx="8686800" cy="1571625"/>
          </a:xfrm>
        </p:spPr>
        <p:txBody>
          <a:bodyPr>
            <a:normAutofit fontScale="85000" lnSpcReduction="20000"/>
          </a:bodyPr>
          <a:lstStyle/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этикетках ящиков указывается первый и последний слоги из карточек, находящихся в данном ящике, помещается его номер. </a:t>
            </a:r>
          </a:p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Разделители в АПУ имеют выступы шириной 3 см с указанными на них буквами и слогами. За разделителем не должно быть более 100 карточек.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3857628"/>
            <a:ext cx="3357586" cy="192882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НАТЮРМОРТ   85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28992" y="4572008"/>
            <a:ext cx="3786214" cy="200026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МЫШЛЕНИЕ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Философия 87.21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- психология 88.3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- диалектика 87.22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Содержимое 2"/>
          <p:cNvSpPr>
            <a:spLocks noGrp="1"/>
          </p:cNvSpPr>
          <p:nvPr>
            <p:ph idx="1"/>
          </p:nvPr>
        </p:nvSpPr>
        <p:spPr>
          <a:xfrm>
            <a:off x="285750" y="0"/>
            <a:ext cx="8686800" cy="392906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формулировок в указателе используются следующие части речи: </a:t>
            </a:r>
          </a:p>
          <a:p>
            <a:pPr>
              <a:buFont typeface="Wingdings 2" pitchFamily="18" charset="2"/>
              <a:buNone/>
            </a:pPr>
            <a:endParaRPr lang="ru-RU" sz="2800" i="1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Существительные; </a:t>
            </a:r>
          </a:p>
          <a:p>
            <a:pPr>
              <a:buFont typeface="Wingdings" pitchFamily="2" charset="2"/>
              <a:buChar char="v"/>
            </a:pPr>
            <a:r>
              <a:rPr lang="ru-RU" sz="28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Прилагательные; </a:t>
            </a:r>
          </a:p>
          <a:p>
            <a:pPr>
              <a:buFont typeface="Wingdings" pitchFamily="2" charset="2"/>
              <a:buChar char="v"/>
            </a:pPr>
            <a:r>
              <a:rPr lang="ru-RU" sz="28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Причастия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выполняющие функции существительных, существительные в сочетании с прилагательными, глаголами, числительными, наречиями).</a:t>
            </a:r>
            <a:endParaRPr lang="ru-RU" sz="28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4500570"/>
            <a:ext cx="2214578" cy="135732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u="sng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34.4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Машиностроение</a:t>
            </a:r>
            <a:r>
              <a:rPr lang="ru-RU" sz="2000" u="sn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u="sng" dirty="0">
                <a:latin typeface="Times New Roman" pitchFamily="18" charset="0"/>
                <a:cs typeface="Times New Roman" pitchFamily="18" charset="0"/>
              </a:rPr>
            </a:br>
            <a:endParaRPr lang="ru-RU" sz="20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868" y="4500570"/>
            <a:ext cx="2286016" cy="142876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u="sng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22.141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Комплексные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(числа)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00826" y="4500570"/>
            <a:ext cx="2143140" cy="142876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45.3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Племенное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дело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11" name="Прямоугольник 6"/>
          <p:cNvSpPr>
            <a:spLocks noChangeArrowheads="1"/>
          </p:cNvSpPr>
          <p:nvPr/>
        </p:nvSpPr>
        <p:spPr bwMode="auto">
          <a:xfrm>
            <a:off x="785813" y="5929313"/>
            <a:ext cx="2051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Times New Roman" pitchFamily="18" charset="0"/>
                <a:cs typeface="Times New Roman" pitchFamily="18" charset="0"/>
              </a:rPr>
              <a:t>Существительные</a:t>
            </a:r>
            <a:endParaRPr lang="ru-RU">
              <a:latin typeface="Franklin Gothic Book" pitchFamily="34" charset="0"/>
            </a:endParaRPr>
          </a:p>
        </p:txBody>
      </p:sp>
      <p:sp>
        <p:nvSpPr>
          <p:cNvPr id="102412" name="Прямоугольник 7"/>
          <p:cNvSpPr>
            <a:spLocks noChangeArrowheads="1"/>
          </p:cNvSpPr>
          <p:nvPr/>
        </p:nvSpPr>
        <p:spPr bwMode="auto">
          <a:xfrm>
            <a:off x="3786188" y="5929313"/>
            <a:ext cx="1851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Times New Roman" pitchFamily="18" charset="0"/>
                <a:cs typeface="Times New Roman" pitchFamily="18" charset="0"/>
              </a:rPr>
              <a:t>Прилагательные</a:t>
            </a:r>
            <a:endParaRPr lang="ru-RU">
              <a:latin typeface="Franklin Gothic Book" pitchFamily="34" charset="0"/>
            </a:endParaRPr>
          </a:p>
        </p:txBody>
      </p:sp>
      <p:sp>
        <p:nvSpPr>
          <p:cNvPr id="102413" name="Прямоугольник 8"/>
          <p:cNvSpPr>
            <a:spLocks noChangeArrowheads="1"/>
          </p:cNvSpPr>
          <p:nvPr/>
        </p:nvSpPr>
        <p:spPr bwMode="auto">
          <a:xfrm>
            <a:off x="6786563" y="5929313"/>
            <a:ext cx="1443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>
                <a:latin typeface="Times New Roman" pitchFamily="18" charset="0"/>
                <a:cs typeface="Times New Roman" pitchFamily="18" charset="0"/>
              </a:rPr>
              <a:t>Причастия</a:t>
            </a:r>
            <a:endParaRPr lang="ru-RU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Прямоугольник 1"/>
          <p:cNvSpPr>
            <a:spLocks noChangeArrowheads="1"/>
          </p:cNvSpPr>
          <p:nvPr/>
        </p:nvSpPr>
        <p:spPr bwMode="auto">
          <a:xfrm>
            <a:off x="500063" y="714375"/>
            <a:ext cx="8072437" cy="5078413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latin typeface="Times New Roman" pitchFamily="18" charset="0"/>
                <a:cs typeface="Times New Roman" pitchFamily="18" charset="0"/>
              </a:rPr>
              <a:t>Паспорт</a:t>
            </a:r>
          </a:p>
          <a:p>
            <a:pPr algn="ctr"/>
            <a:r>
              <a:rPr lang="ru-RU" sz="3600" b="1">
                <a:latin typeface="Times New Roman" pitchFamily="18" charset="0"/>
                <a:cs typeface="Times New Roman" pitchFamily="18" charset="0"/>
              </a:rPr>
              <a:t>Систематического каталога</a:t>
            </a:r>
          </a:p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1. Полное название каталога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2. Употребляемая сокращенная форма названия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3. Каталог находится в ведении: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4. Каталог расположен на :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5. Каталог ведется с _____________ года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Хронологический охват с ____________ по ______________ год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Перерывов нет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Гарантированная полнота за _________________ годы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6. Характер каталога - постоянный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7. Объем каталога: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Дата Ящиков Карточек Подпись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8. Назначение каталога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9. Тематика каталога 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Прямоугольник 1"/>
          <p:cNvSpPr>
            <a:spLocks noChangeArrowheads="1"/>
          </p:cNvSpPr>
          <p:nvPr/>
        </p:nvSpPr>
        <p:spPr bwMode="auto">
          <a:xfrm>
            <a:off x="428625" y="928688"/>
            <a:ext cx="8215313" cy="48006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10. В каталоге отражаются: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Виды изданий: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11. Каталог включает литературу, изданную на языках: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12. Способ группировки материала в каталоге: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13. В каталоге представлены карточки: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14. В каталог включаются карточки: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15. Сведения, занесенные на основные карточки каталога: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16. Отражение новых поступлений в каталоге производится: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17. Редактирование каталога: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18. Оформление каталога: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19. Документация на каталог: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Паспорт на каталог (дата составления) - «_____» ______________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Положение на каталог (дата утверждения) - «______» _______________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20. Ответственный за ведение каталога (должность, ФИО) -</a:t>
            </a: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21. Отметка о ежегодной проверке паспорта:</a:t>
            </a:r>
          </a:p>
          <a:p>
            <a:pPr algn="just"/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№/№        Дата проверки               ФИО ответственного лица                     Подпись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2667</TotalTime>
  <Words>2944</Words>
  <Application>Microsoft Office PowerPoint</Application>
  <PresentationFormat>Экран (4:3)</PresentationFormat>
  <Paragraphs>603</Paragraphs>
  <Slides>84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84</vt:i4>
      </vt:variant>
    </vt:vector>
  </HeadingPairs>
  <TitlesOfParts>
    <vt:vector size="85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функции СК: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Структура систематического каталога </vt:lpstr>
      <vt:lpstr>Презентация PowerPoint</vt:lpstr>
      <vt:lpstr>Презентация PowerPoint</vt:lpstr>
      <vt:lpstr>Презентация PowerPoint</vt:lpstr>
      <vt:lpstr>Презентация PowerPoint</vt:lpstr>
      <vt:lpstr>В систематическом каталоге используются разделители трех основных форм выступ: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Виды Редактирования СК:</vt:lpstr>
      <vt:lpstr>Текущее редактирование</vt:lpstr>
      <vt:lpstr>Презентация PowerPoint</vt:lpstr>
      <vt:lpstr>Презентация PowerPoint</vt:lpstr>
      <vt:lpstr>Презентация PowerPoint</vt:lpstr>
      <vt:lpstr>Запомните: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Рекламирование систематического каталога</vt:lpstr>
      <vt:lpstr>Презентация PowerPoint</vt:lpstr>
      <vt:lpstr>Презентация PowerPoint</vt:lpstr>
      <vt:lpstr>Презентация PowerPoint</vt:lpstr>
      <vt:lpstr>Библиотечно-библиографическая классификация (ББК)</vt:lpstr>
      <vt:lpstr>Систематическая картотека статей (СКС)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АПУ используются 4 вида карточек: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Оформление АПУ</vt:lpstr>
      <vt:lpstr>Презентация PowerPoint</vt:lpstr>
      <vt:lpstr>Презентация PowerPoint</vt:lpstr>
      <vt:lpstr>Презентация PowerPoint</vt:lpstr>
    </vt:vector>
  </TitlesOfParts>
  <Company>КККК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прудникова</dc:creator>
  <cp:lastModifiedBy>Microsoft Office</cp:lastModifiedBy>
  <cp:revision>305</cp:revision>
  <dcterms:created xsi:type="dcterms:W3CDTF">2013-11-30T08:28:04Z</dcterms:created>
  <dcterms:modified xsi:type="dcterms:W3CDTF">2022-01-25T11:53:17Z</dcterms:modified>
</cp:coreProperties>
</file>