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9" r:id="rId2"/>
    <p:sldId id="256" r:id="rId3"/>
    <p:sldId id="314" r:id="rId4"/>
    <p:sldId id="327" r:id="rId5"/>
    <p:sldId id="309" r:id="rId6"/>
    <p:sldId id="310" r:id="rId7"/>
    <p:sldId id="311" r:id="rId8"/>
    <p:sldId id="312" r:id="rId9"/>
    <p:sldId id="315" r:id="rId10"/>
    <p:sldId id="313" r:id="rId11"/>
    <p:sldId id="316" r:id="rId12"/>
    <p:sldId id="317" r:id="rId13"/>
    <p:sldId id="318" r:id="rId14"/>
    <p:sldId id="319" r:id="rId15"/>
    <p:sldId id="320" r:id="rId16"/>
    <p:sldId id="321" r:id="rId17"/>
    <p:sldId id="322" r:id="rId18"/>
    <p:sldId id="323" r:id="rId19"/>
    <p:sldId id="324" r:id="rId20"/>
    <p:sldId id="325" r:id="rId21"/>
    <p:sldId id="326" r:id="rId22"/>
    <p:sldId id="274" r:id="rId23"/>
    <p:sldId id="275" r:id="rId24"/>
    <p:sldId id="276" r:id="rId25"/>
    <p:sldId id="282" r:id="rId26"/>
    <p:sldId id="283" r:id="rId27"/>
    <p:sldId id="279" r:id="rId28"/>
    <p:sldId id="328" r:id="rId2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750"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1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A47CDAD-F530-4F4D-9395-A6EE52094410}" type="datetimeFigureOut">
              <a:rPr lang="ru-RU"/>
              <a:pPr>
                <a:defRPr/>
              </a:pPr>
              <a:t>25.01.2022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3F0E788-F694-4E6D-B0EE-0F96F8965014}"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0825AEA-271A-419F-AF91-0D44F8FC92C6}" type="datetimeFigureOut">
              <a:rPr lang="ru-RU"/>
              <a:pPr>
                <a:defRPr/>
              </a:pPr>
              <a:t>25.01.2022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49B14D7-78B7-490B-A7A8-D9A0CB889688}"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93C474F-D4A5-4FC7-ADEE-93485A9201B0}" type="datetimeFigureOut">
              <a:rPr lang="ru-RU"/>
              <a:pPr>
                <a:defRPr/>
              </a:pPr>
              <a:t>25.01.2022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9309F48-414C-4CBF-B81B-4DD1406CAB06}"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70487F2B-04B8-448F-9991-CC1EE69015C4}" type="datetimeFigureOut">
              <a:rPr lang="ru-RU"/>
              <a:pPr>
                <a:defRPr/>
              </a:pPr>
              <a:t>25.01.2022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80CED04-8F55-4D6D-A14F-8A92D2809EE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22B82AA8-91A0-4399-80BC-AB3E88EAC21E}" type="datetimeFigureOut">
              <a:rPr lang="ru-RU"/>
              <a:pPr>
                <a:defRPr/>
              </a:pPr>
              <a:t>25.01.2022</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708CCAD-C3FA-406F-AFFF-B9D98A372012}"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DFE81BBC-B484-4E75-92D6-733C852955B2}" type="datetimeFigureOut">
              <a:rPr lang="ru-RU"/>
              <a:pPr>
                <a:defRPr/>
              </a:pPr>
              <a:t>25.01.2022</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CF11D39E-2C3F-401F-84BE-051C48BB080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7B250412-C694-4D94-B15E-BB6E8A98D553}" type="datetimeFigureOut">
              <a:rPr lang="ru-RU"/>
              <a:pPr>
                <a:defRPr/>
              </a:pPr>
              <a:t>25.01.2022</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68F8FD7F-0292-4B44-B6BE-2CE0B623FCE1}"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A9EE776-34F5-4880-B3A5-E89518814F8F}" type="datetimeFigureOut">
              <a:rPr lang="ru-RU"/>
              <a:pPr>
                <a:defRPr/>
              </a:pPr>
              <a:t>25.01.2022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F4C00C7-0F36-435B-AD2C-32448A9F995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10A9BFBC-DCD6-4431-9924-F8CB721425BC}" type="datetimeFigureOut">
              <a:rPr lang="ru-RU"/>
              <a:pPr>
                <a:defRPr/>
              </a:pPr>
              <a:t>25.01.2022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7986E1F-AF96-47BC-9EBB-C549F9D96220}"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0CC2029-118E-4462-AFD7-0CB19D57B5E1}" type="datetimeFigureOut">
              <a:rPr lang="ru-RU"/>
              <a:pPr>
                <a:defRPr/>
              </a:pPr>
              <a:t>25.01.2022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B3A5ED3-7C77-42C1-8D03-B91240915E8A}"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DA1B58C-0038-4F22-ABAF-E1A6D1E0EC21}" type="datetimeFigureOut">
              <a:rPr lang="ru-RU"/>
              <a:pPr>
                <a:defRPr/>
              </a:pPr>
              <a:t>25.01.2022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1FB1D75-34C8-4166-AC90-4FA8CDB60BAD}"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A59B9CD-5294-48CE-A00F-75377FBBB5B7}" type="datetimeFigureOut">
              <a:rPr lang="ru-RU"/>
              <a:pPr>
                <a:defRPr/>
              </a:pPr>
              <a:t>25.01.2022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C1F787D-C095-46D3-8CA0-0F4597626D46}"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w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www.library.ru/1/education/mguki.php" TargetMode="External"/><Relationship Id="rId2" Type="http://schemas.openxmlformats.org/officeDocument/2006/relationships/hyperlink" Target="http://www.library.ru/1/education/kguki.php" TargetMode="External"/><Relationship Id="rId1" Type="http://schemas.openxmlformats.org/officeDocument/2006/relationships/slideLayout" Target="../slideLayouts/slideLayout2.xml"/><Relationship Id="rId4" Type="http://schemas.openxmlformats.org/officeDocument/2006/relationships/hyperlink" Target="http://www.library.ru/1/education/spbguki.php"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9" Type="http://schemas.openxmlformats.org/officeDocument/2006/relationships/image" Target="../media/image2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hyperlink" Target="http://nokkii.ru/" TargetMode="External"/><Relationship Id="rId2" Type="http://schemas.openxmlformats.org/officeDocument/2006/relationships/hyperlink" Target="http://profvibor.ru/"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988840"/>
            <a:ext cx="7772400" cy="1470025"/>
          </a:xfrm>
        </p:spPr>
        <p:txBody>
          <a:bodyPr/>
          <a:lstStyle/>
          <a:p>
            <a:r>
              <a:rPr lang="ru-RU" dirty="0" smtClean="0"/>
              <a:t>Библиотекарь в современном обществе</a:t>
            </a:r>
            <a:endParaRPr lang="ru-RU" dirty="0"/>
          </a:p>
        </p:txBody>
      </p:sp>
      <p:sp>
        <p:nvSpPr>
          <p:cNvPr id="3" name="Подзаголовок 2"/>
          <p:cNvSpPr>
            <a:spLocks noGrp="1"/>
          </p:cNvSpPr>
          <p:nvPr>
            <p:ph type="subTitle" idx="1"/>
          </p:nvPr>
        </p:nvSpPr>
        <p:spPr>
          <a:xfrm>
            <a:off x="1043608" y="116632"/>
            <a:ext cx="7344816" cy="1752600"/>
          </a:xfrm>
        </p:spPr>
        <p:txBody>
          <a:bodyPr/>
          <a:lstStyle/>
          <a:p>
            <a:r>
              <a:rPr lang="ru-RU" dirty="0" smtClean="0"/>
              <a:t>Методико-библиографический отдел</a:t>
            </a:r>
            <a:endParaRPr lang="ru-RU" dirty="0"/>
          </a:p>
        </p:txBody>
      </p:sp>
    </p:spTree>
    <p:extLst>
      <p:ext uri="{BB962C8B-B14F-4D97-AF65-F5344CB8AC3E}">
        <p14:creationId xmlns:p14="http://schemas.microsoft.com/office/powerpoint/2010/main" val="181760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Заголовок 1"/>
          <p:cNvSpPr>
            <a:spLocks noGrp="1"/>
          </p:cNvSpPr>
          <p:nvPr>
            <p:ph type="ctrTitle"/>
          </p:nvPr>
        </p:nvSpPr>
        <p:spPr/>
        <p:txBody>
          <a:bodyPr/>
          <a:lstStyle/>
          <a:p>
            <a:pPr eaLnBrk="1" hangingPunct="1"/>
            <a:endParaRPr lang="ru-RU" smtClean="0"/>
          </a:p>
        </p:txBody>
      </p:sp>
      <p:sp>
        <p:nvSpPr>
          <p:cNvPr id="3" name="Подзаголовок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ru-RU" smtClean="0"/>
          </a:p>
        </p:txBody>
      </p:sp>
      <p:pic>
        <p:nvPicPr>
          <p:cNvPr id="13315" name="Picture 2"/>
          <p:cNvPicPr>
            <a:picLocks noChangeAspect="1" noChangeArrowheads="1"/>
          </p:cNvPicPr>
          <p:nvPr/>
        </p:nvPicPr>
        <p:blipFill>
          <a:blip r:embed="rId2"/>
          <a:srcRect/>
          <a:stretch>
            <a:fillRect/>
          </a:stretch>
        </p:blipFill>
        <p:spPr bwMode="auto">
          <a:xfrm>
            <a:off x="0" y="-242888"/>
            <a:ext cx="9136063" cy="6858001"/>
          </a:xfrm>
          <a:prstGeom prst="rect">
            <a:avLst/>
          </a:prstGeom>
          <a:noFill/>
          <a:ln w="9525">
            <a:noFill/>
            <a:miter lim="800000"/>
            <a:headEnd/>
            <a:tailEnd/>
          </a:ln>
        </p:spPr>
      </p:pic>
      <p:sp>
        <p:nvSpPr>
          <p:cNvPr id="13318" name="Rectangle 6"/>
          <p:cNvSpPr>
            <a:spLocks noChangeArrowheads="1"/>
          </p:cNvSpPr>
          <p:nvPr/>
        </p:nvSpPr>
        <p:spPr bwMode="auto">
          <a:xfrm>
            <a:off x="900113" y="223838"/>
            <a:ext cx="6335712" cy="1552575"/>
          </a:xfrm>
          <a:prstGeom prst="rect">
            <a:avLst/>
          </a:prstGeom>
          <a:noFill/>
          <a:ln w="9525">
            <a:noFill/>
            <a:miter lim="800000"/>
            <a:headEnd/>
            <a:tailEnd/>
          </a:ln>
          <a:effectLst/>
        </p:spPr>
        <p:txBody>
          <a:bodyPr anchor="ctr">
            <a:spAutoFit/>
          </a:bodyPr>
          <a:lstStyle/>
          <a:p>
            <a:pPr indent="228600" algn="ctr"/>
            <a:r>
              <a:rPr lang="ru-RU"/>
              <a:t> </a:t>
            </a:r>
            <a:r>
              <a:rPr lang="ru-RU" sz="2400" b="1" i="1"/>
              <a:t>«Я вижу, что не только вы</a:t>
            </a:r>
          </a:p>
          <a:p>
            <a:pPr indent="228600" algn="ctr"/>
            <a:r>
              <a:rPr lang="ru-RU" sz="2400" b="1" i="1"/>
              <a:t>собрали книги, но и книги</a:t>
            </a:r>
          </a:p>
          <a:p>
            <a:pPr indent="228600" algn="ctr"/>
            <a:r>
              <a:rPr lang="ru-RU" sz="2400" b="1" i="1"/>
              <a:t>собрали вас»</a:t>
            </a:r>
            <a:endParaRPr lang="ru-RU" sz="2400" b="1"/>
          </a:p>
          <a:p>
            <a:pPr indent="228600" algn="ctr"/>
            <a:r>
              <a:rPr lang="ru-RU" sz="2400"/>
              <a:t>                                          В.Б. Шкловский</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5" descr="j0355043"/>
          <p:cNvPicPr>
            <a:picLocks noGrp="1" noChangeAspect="1" noChangeArrowheads="1"/>
          </p:cNvPicPr>
          <p:nvPr>
            <p:ph sz="half" idx="4294967295"/>
          </p:nvPr>
        </p:nvPicPr>
        <p:blipFill>
          <a:blip r:embed="rId2"/>
          <a:srcRect/>
          <a:stretch>
            <a:fillRect/>
          </a:stretch>
        </p:blipFill>
        <p:spPr>
          <a:xfrm>
            <a:off x="5556250" y="1557338"/>
            <a:ext cx="3587750" cy="3816350"/>
          </a:xfrm>
        </p:spPr>
      </p:pic>
      <p:sp>
        <p:nvSpPr>
          <p:cNvPr id="73731" name="Rectangle 3"/>
          <p:cNvSpPr>
            <a:spLocks noChangeArrowheads="1"/>
          </p:cNvSpPr>
          <p:nvPr/>
        </p:nvSpPr>
        <p:spPr bwMode="auto">
          <a:xfrm>
            <a:off x="250825" y="260350"/>
            <a:ext cx="7905750" cy="1190625"/>
          </a:xfrm>
          <a:prstGeom prst="rect">
            <a:avLst/>
          </a:prstGeom>
          <a:noFill/>
          <a:ln w="9525">
            <a:noFill/>
            <a:miter lim="800000"/>
            <a:headEnd/>
            <a:tailEnd/>
          </a:ln>
          <a:effectLst/>
        </p:spPr>
        <p:txBody>
          <a:bodyPr anchor="ctr">
            <a:spAutoFit/>
          </a:bodyPr>
          <a:lstStyle/>
          <a:p>
            <a:r>
              <a:rPr lang="ru-RU"/>
              <a:t>        В настоящее время в РФ насчитывается более 120 тысяч библиотек. Библиотека - это учреждение культуры, организующее сбор, хранение и общественное пользование произведениями печати и другими документами </a:t>
            </a:r>
          </a:p>
        </p:txBody>
      </p:sp>
      <p:sp>
        <p:nvSpPr>
          <p:cNvPr id="73732" name="Rectangle 4"/>
          <p:cNvSpPr>
            <a:spLocks noChangeArrowheads="1"/>
          </p:cNvSpPr>
          <p:nvPr/>
        </p:nvSpPr>
        <p:spPr bwMode="auto">
          <a:xfrm>
            <a:off x="827088" y="1628775"/>
            <a:ext cx="5292725" cy="1190625"/>
          </a:xfrm>
          <a:prstGeom prst="rect">
            <a:avLst/>
          </a:prstGeom>
          <a:noFill/>
          <a:ln w="9525">
            <a:noFill/>
            <a:miter lim="800000"/>
            <a:headEnd/>
            <a:tailEnd/>
          </a:ln>
          <a:effectLst/>
        </p:spPr>
        <p:txBody>
          <a:bodyPr anchor="ctr">
            <a:spAutoFit/>
          </a:bodyPr>
          <a:lstStyle/>
          <a:p>
            <a:r>
              <a:rPr lang="ru-RU"/>
              <a:t>Библиотеки содействуют реализации прав каждого человека на образование пользования достижениями культуры, на отдых, досуг, на получение информации. </a:t>
            </a:r>
          </a:p>
        </p:txBody>
      </p:sp>
      <p:sp>
        <p:nvSpPr>
          <p:cNvPr id="73733" name="Rectangle 5"/>
          <p:cNvSpPr>
            <a:spLocks noChangeArrowheads="1"/>
          </p:cNvSpPr>
          <p:nvPr/>
        </p:nvSpPr>
        <p:spPr bwMode="auto">
          <a:xfrm>
            <a:off x="323850" y="3213100"/>
            <a:ext cx="5111750" cy="2289175"/>
          </a:xfrm>
          <a:prstGeom prst="rect">
            <a:avLst/>
          </a:prstGeom>
          <a:noFill/>
          <a:ln w="9525">
            <a:noFill/>
            <a:miter lim="800000"/>
            <a:headEnd/>
            <a:tailEnd/>
          </a:ln>
          <a:effectLst/>
        </p:spPr>
        <p:txBody>
          <a:bodyPr anchor="ctr">
            <a:spAutoFit/>
          </a:bodyPr>
          <a:lstStyle/>
          <a:p>
            <a:r>
              <a:rPr lang="ru-RU"/>
              <a:t>Библиотекарь - самая прекрасная профессия на земле. И если в работу вкладывать душу, то можно очень многого достичь. Библиотечная профессия находится в той точке человеческого бытия, в которой повседневно соприкасаются скупость и щедрость, прошлое, настоящее и будущее, мир книг и мир людей. </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Заголовок 1"/>
          <p:cNvSpPr>
            <a:spLocks noGrp="1"/>
          </p:cNvSpPr>
          <p:nvPr>
            <p:ph type="title" idx="4294967295"/>
          </p:nvPr>
        </p:nvSpPr>
        <p:spPr>
          <a:xfrm>
            <a:off x="500063" y="0"/>
            <a:ext cx="8229600" cy="1071563"/>
          </a:xfrm>
        </p:spPr>
        <p:txBody>
          <a:bodyPr/>
          <a:lstStyle/>
          <a:p>
            <a:pPr eaLnBrk="1" hangingPunct="1"/>
            <a:r>
              <a:rPr lang="ru-RU" b="1" smtClean="0">
                <a:solidFill>
                  <a:srgbClr val="C00000"/>
                </a:solidFill>
                <a:latin typeface="Georgia" pitchFamily="18" charset="0"/>
              </a:rPr>
              <a:t>Обратимся к словарю!</a:t>
            </a:r>
          </a:p>
        </p:txBody>
      </p:sp>
      <p:sp>
        <p:nvSpPr>
          <p:cNvPr id="87043" name="Rectangle 1"/>
          <p:cNvSpPr>
            <a:spLocks noChangeArrowheads="1"/>
          </p:cNvSpPr>
          <p:nvPr/>
        </p:nvSpPr>
        <p:spPr bwMode="auto">
          <a:xfrm>
            <a:off x="0" y="1143000"/>
            <a:ext cx="9144000" cy="5262563"/>
          </a:xfrm>
          <a:prstGeom prst="rect">
            <a:avLst/>
          </a:prstGeom>
          <a:noFill/>
          <a:ln w="9525">
            <a:noFill/>
            <a:miter lim="800000"/>
            <a:headEnd/>
            <a:tailEnd/>
          </a:ln>
        </p:spPr>
        <p:txBody>
          <a:bodyPr anchor="ctr">
            <a:spAutoFit/>
          </a:bodyPr>
          <a:lstStyle/>
          <a:p>
            <a:r>
              <a:rPr lang="ru-RU" sz="2400">
                <a:latin typeface="Book Antiqua" pitchFamily="18" charset="0"/>
                <a:ea typeface="Calibri" pitchFamily="34" charset="0"/>
                <a:cs typeface="Times New Roman" pitchFamily="18" charset="0"/>
              </a:rPr>
              <a:t>    Библиотекарь — профессионал по обработке информации в библиотечной и информационной науках, который выпол-няет организацию и управление информационными услуга-ми и материалами для всех, кому требуется эта информация.  </a:t>
            </a:r>
          </a:p>
          <a:p>
            <a:r>
              <a:rPr lang="ru-RU" sz="2400">
                <a:latin typeface="Book Antiqua" pitchFamily="18" charset="0"/>
                <a:ea typeface="Calibri" pitchFamily="34" charset="0"/>
                <a:cs typeface="Times New Roman" pitchFamily="18" charset="0"/>
              </a:rPr>
              <a:t>    Как правило, библиотекари работают в государственных библиотеках или библиотеках высших или средних учебных заведений, начальных или средних школ, медиа-центрах, библиотеках в рамках предприятий или компаний. </a:t>
            </a:r>
          </a:p>
          <a:p>
            <a:r>
              <a:rPr lang="ru-RU" sz="2400">
                <a:latin typeface="Book Antiqua" pitchFamily="18" charset="0"/>
                <a:ea typeface="Calibri" pitchFamily="34" charset="0"/>
                <a:cs typeface="Times New Roman" pitchFamily="18" charset="0"/>
              </a:rPr>
              <a:t>      На западе некоторые библиотекари </a:t>
            </a:r>
          </a:p>
          <a:p>
            <a:r>
              <a:rPr lang="ru-RU" sz="2400">
                <a:latin typeface="Book Antiqua" pitchFamily="18" charset="0"/>
                <a:ea typeface="Calibri" pitchFamily="34" charset="0"/>
                <a:cs typeface="Times New Roman" pitchFamily="18" charset="0"/>
              </a:rPr>
              <a:t>могут быть независимыми предприни-</a:t>
            </a:r>
          </a:p>
          <a:p>
            <a:r>
              <a:rPr lang="ru-RU" sz="2400">
                <a:latin typeface="Book Antiqua" pitchFamily="18" charset="0"/>
                <a:ea typeface="Calibri" pitchFamily="34" charset="0"/>
                <a:cs typeface="Times New Roman" pitchFamily="18" charset="0"/>
              </a:rPr>
              <a:t>мателями, работающими в качестве ин-</a:t>
            </a:r>
          </a:p>
          <a:p>
            <a:r>
              <a:rPr lang="ru-RU" sz="2400">
                <a:latin typeface="Book Antiqua" pitchFamily="18" charset="0"/>
                <a:ea typeface="Calibri" pitchFamily="34" charset="0"/>
                <a:cs typeface="Times New Roman" pitchFamily="18" charset="0"/>
              </a:rPr>
              <a:t>формационных специалистов, катало-</a:t>
            </a:r>
          </a:p>
          <a:p>
            <a:r>
              <a:rPr lang="ru-RU" sz="2400">
                <a:latin typeface="Book Antiqua" pitchFamily="18" charset="0"/>
                <a:ea typeface="Calibri" pitchFamily="34" charset="0"/>
                <a:cs typeface="Times New Roman" pitchFamily="18" charset="0"/>
              </a:rPr>
              <a:t>гизаторов, и по прочим специализиро-</a:t>
            </a:r>
          </a:p>
          <a:p>
            <a:r>
              <a:rPr lang="ru-RU" sz="2400">
                <a:latin typeface="Book Antiqua" pitchFamily="18" charset="0"/>
                <a:ea typeface="Calibri" pitchFamily="34" charset="0"/>
                <a:cs typeface="Times New Roman" pitchFamily="18" charset="0"/>
              </a:rPr>
              <a:t>ванным направлениям.</a:t>
            </a:r>
          </a:p>
        </p:txBody>
      </p:sp>
      <p:pic>
        <p:nvPicPr>
          <p:cNvPr id="87044" name="Picture 2"/>
          <p:cNvPicPr>
            <a:picLocks noChangeAspect="1" noChangeArrowheads="1"/>
          </p:cNvPicPr>
          <p:nvPr/>
        </p:nvPicPr>
        <p:blipFill>
          <a:blip r:embed="rId2"/>
          <a:srcRect/>
          <a:stretch>
            <a:fillRect/>
          </a:stretch>
        </p:blipFill>
        <p:spPr bwMode="auto">
          <a:xfrm>
            <a:off x="5811838" y="4214813"/>
            <a:ext cx="3332162" cy="2643187"/>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5" descr="j0355043"/>
          <p:cNvPicPr>
            <a:picLocks noGrp="1" noChangeAspect="1" noChangeArrowheads="1"/>
          </p:cNvPicPr>
          <p:nvPr>
            <p:ph sz="half" idx="4294967295"/>
          </p:nvPr>
        </p:nvPicPr>
        <p:blipFill>
          <a:blip r:embed="rId2"/>
          <a:srcRect/>
          <a:stretch>
            <a:fillRect/>
          </a:stretch>
        </p:blipFill>
        <p:spPr>
          <a:xfrm>
            <a:off x="5357813" y="1214438"/>
            <a:ext cx="3587750" cy="3816350"/>
          </a:xfrm>
        </p:spPr>
      </p:pic>
      <p:sp>
        <p:nvSpPr>
          <p:cNvPr id="68613" name="Rectangle 5"/>
          <p:cNvSpPr>
            <a:spLocks noChangeArrowheads="1"/>
          </p:cNvSpPr>
          <p:nvPr/>
        </p:nvSpPr>
        <p:spPr bwMode="auto">
          <a:xfrm>
            <a:off x="179388" y="188913"/>
            <a:ext cx="7921625" cy="1465262"/>
          </a:xfrm>
          <a:prstGeom prst="rect">
            <a:avLst/>
          </a:prstGeom>
          <a:noFill/>
          <a:ln w="9525">
            <a:noFill/>
            <a:miter lim="800000"/>
            <a:headEnd/>
            <a:tailEnd/>
          </a:ln>
          <a:effectLst/>
        </p:spPr>
        <p:txBody>
          <a:bodyPr anchor="ctr">
            <a:spAutoFit/>
          </a:bodyPr>
          <a:lstStyle/>
          <a:p>
            <a:r>
              <a:rPr lang="ru-RU"/>
              <a:t>       В душе библиотекаря и в его деятельности органично соседствуют прошлое и настоящее. Она распространяет накопленное за годы, а то и за столетия, но вынужден постоянно держать руку на пульсе современной жизни, следить за быстро текущей действительностью, отвечать на ее требования. </a:t>
            </a:r>
          </a:p>
        </p:txBody>
      </p:sp>
      <p:sp>
        <p:nvSpPr>
          <p:cNvPr id="68614" name="Rectangle 6"/>
          <p:cNvSpPr>
            <a:spLocks noChangeArrowheads="1"/>
          </p:cNvSpPr>
          <p:nvPr/>
        </p:nvSpPr>
        <p:spPr bwMode="auto">
          <a:xfrm>
            <a:off x="323850" y="2133600"/>
            <a:ext cx="5592763" cy="2838450"/>
          </a:xfrm>
          <a:prstGeom prst="rect">
            <a:avLst/>
          </a:prstGeom>
          <a:noFill/>
          <a:ln w="9525">
            <a:noFill/>
            <a:miter lim="800000"/>
            <a:headEnd/>
            <a:tailEnd/>
          </a:ln>
          <a:effectLst/>
        </p:spPr>
        <p:txBody>
          <a:bodyPr anchor="ctr">
            <a:spAutoFit/>
          </a:bodyPr>
          <a:lstStyle/>
          <a:p>
            <a:r>
              <a:rPr lang="ru-RU"/>
              <a:t>В настоящее время библиотекарь освободился от выполнения идеологических задач и от общенациональных духовных идеалов, но появились и проблемы - обилие совершенно новых по содержанию источников информации, дорогих и зачастую недоступных библиотекам, сложности с комплектованием, материальные трудности.	Наша культура за годы демократических преобразований оказалась в сложном положении. Библиотеки не исключение. </a:t>
            </a:r>
          </a:p>
        </p:txBody>
      </p:sp>
      <p:pic>
        <p:nvPicPr>
          <p:cNvPr id="68615" name="Picture 4" descr="j0238267"/>
          <p:cNvPicPr>
            <a:picLocks noChangeAspect="1" noChangeArrowheads="1"/>
          </p:cNvPicPr>
          <p:nvPr/>
        </p:nvPicPr>
        <p:blipFill>
          <a:blip r:embed="rId3"/>
          <a:srcRect/>
          <a:stretch>
            <a:fillRect/>
          </a:stretch>
        </p:blipFill>
        <p:spPr bwMode="auto">
          <a:xfrm>
            <a:off x="2268538" y="5084763"/>
            <a:ext cx="2427287" cy="1433512"/>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ChangeArrowheads="1"/>
          </p:cNvSpPr>
          <p:nvPr/>
        </p:nvSpPr>
        <p:spPr bwMode="auto">
          <a:xfrm>
            <a:off x="203200" y="476250"/>
            <a:ext cx="8940800" cy="915988"/>
          </a:xfrm>
          <a:prstGeom prst="rect">
            <a:avLst/>
          </a:prstGeom>
          <a:noFill/>
          <a:ln w="9525">
            <a:noFill/>
            <a:miter lim="800000"/>
            <a:headEnd/>
            <a:tailEnd/>
          </a:ln>
          <a:effectLst/>
        </p:spPr>
        <p:txBody>
          <a:bodyPr anchor="ctr">
            <a:spAutoFit/>
          </a:bodyPr>
          <a:lstStyle/>
          <a:p>
            <a:r>
              <a:rPr lang="ru-RU"/>
              <a:t>В крупных библиотеках уже работают над созданием глобальной электронной библиотеки будущего с тем, чтобы вся литература, созданная человечеством, стала доступна каждому в Интернете. </a:t>
            </a:r>
          </a:p>
        </p:txBody>
      </p:sp>
      <p:pic>
        <p:nvPicPr>
          <p:cNvPr id="69637" name="Picture 4" descr="MC900294941[1]"/>
          <p:cNvPicPr>
            <a:picLocks noChangeAspect="1" noChangeArrowheads="1"/>
          </p:cNvPicPr>
          <p:nvPr/>
        </p:nvPicPr>
        <p:blipFill>
          <a:blip r:embed="rId2"/>
          <a:srcRect/>
          <a:stretch>
            <a:fillRect/>
          </a:stretch>
        </p:blipFill>
        <p:spPr bwMode="auto">
          <a:xfrm>
            <a:off x="7019925" y="2205038"/>
            <a:ext cx="1763713" cy="1646237"/>
          </a:xfrm>
          <a:prstGeom prst="rect">
            <a:avLst/>
          </a:prstGeom>
          <a:noFill/>
          <a:ln w="9525">
            <a:noFill/>
            <a:miter lim="800000"/>
            <a:headEnd/>
            <a:tailEnd/>
          </a:ln>
        </p:spPr>
      </p:pic>
      <p:sp>
        <p:nvSpPr>
          <p:cNvPr id="69638" name="Rectangle 6"/>
          <p:cNvSpPr>
            <a:spLocks noChangeArrowheads="1"/>
          </p:cNvSpPr>
          <p:nvPr/>
        </p:nvSpPr>
        <p:spPr bwMode="auto">
          <a:xfrm>
            <a:off x="250825" y="1628775"/>
            <a:ext cx="6735763" cy="2838450"/>
          </a:xfrm>
          <a:prstGeom prst="rect">
            <a:avLst/>
          </a:prstGeom>
          <a:noFill/>
          <a:ln w="9525">
            <a:noFill/>
            <a:miter lim="800000"/>
            <a:headEnd/>
            <a:tailEnd/>
          </a:ln>
          <a:effectLst/>
        </p:spPr>
        <p:txBody>
          <a:bodyPr anchor="ctr">
            <a:spAutoFit/>
          </a:bodyPr>
          <a:lstStyle/>
          <a:p>
            <a:r>
              <a:rPr lang="ru-RU"/>
              <a:t>Сегодня библиотечные работники - массовая профессия, но и практически самая социально-уязвимая, т.к. из многочисленных некоммерческих организаций культуры библиотека, пожалуй, самая некоммерческая и по сути является «заложницей» несовершенства нынешних «рыночных отношений». Потому, что библиотеки, в отличие от некоторых других учреждений культуры, невозможно перевести в режим самовыживания, и без политики государственного протекционизма они не смогут существовать. </a:t>
            </a:r>
          </a:p>
        </p:txBody>
      </p:sp>
      <p:pic>
        <p:nvPicPr>
          <p:cNvPr id="69639" name="Picture 8" descr="MC900251695[1]"/>
          <p:cNvPicPr>
            <a:picLocks noChangeAspect="1" noChangeArrowheads="1"/>
          </p:cNvPicPr>
          <p:nvPr/>
        </p:nvPicPr>
        <p:blipFill>
          <a:blip r:embed="rId3"/>
          <a:srcRect/>
          <a:stretch>
            <a:fillRect/>
          </a:stretch>
        </p:blipFill>
        <p:spPr bwMode="auto">
          <a:xfrm>
            <a:off x="3995738" y="4437063"/>
            <a:ext cx="2112962" cy="1673225"/>
          </a:xfrm>
          <a:prstGeom prst="rect">
            <a:avLst/>
          </a:prstGeom>
          <a:solidFill>
            <a:srgbClr val="FFCC99"/>
          </a:solid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ChangeArrowheads="1"/>
          </p:cNvSpPr>
          <p:nvPr/>
        </p:nvSpPr>
        <p:spPr bwMode="auto">
          <a:xfrm>
            <a:off x="179388" y="836613"/>
            <a:ext cx="5976937" cy="4760912"/>
          </a:xfrm>
          <a:prstGeom prst="rect">
            <a:avLst/>
          </a:prstGeom>
          <a:noFill/>
          <a:ln w="9525">
            <a:noFill/>
            <a:miter lim="800000"/>
            <a:headEnd/>
            <a:tailEnd/>
          </a:ln>
          <a:effectLst/>
        </p:spPr>
        <p:txBody>
          <a:bodyPr anchor="ctr">
            <a:spAutoFit/>
          </a:bodyPr>
          <a:lstStyle/>
          <a:p>
            <a:r>
              <a:rPr lang="ru-RU"/>
              <a:t>       Положение в сфере библиотечного образования весьма тревожное. Общество, разрываемое внутренними противоречиями, не в состоянии оказать сколько-нибудь серьезную помощь, поэтому приходится прибегать к единственно верному в этой ситуации методу врачевания - «помоги себе сам».	Действительно, кого из библиотекарей </a:t>
            </a:r>
          </a:p>
          <a:p>
            <a:r>
              <a:rPr lang="ru-RU"/>
              <a:t>не волнует судьба библиотек, будущее </a:t>
            </a:r>
          </a:p>
          <a:p>
            <a:r>
              <a:rPr lang="ru-RU"/>
              <a:t>библиотечной профессии, образования?</a:t>
            </a:r>
          </a:p>
          <a:p>
            <a:r>
              <a:rPr lang="ru-RU"/>
              <a:t> Последние 10 лет не смолкают разговоры специалистов о падении престижа </a:t>
            </a:r>
          </a:p>
          <a:p>
            <a:r>
              <a:rPr lang="ru-RU"/>
              <a:t>библиотечной профессии. Но одними</a:t>
            </a:r>
          </a:p>
          <a:p>
            <a:r>
              <a:rPr lang="ru-RU"/>
              <a:t> словами ничего не изменишь: если миллион </a:t>
            </a:r>
          </a:p>
          <a:p>
            <a:r>
              <a:rPr lang="ru-RU"/>
              <a:t>раз сказать о кризисе в библиотечном деле, </a:t>
            </a:r>
          </a:p>
          <a:p>
            <a:r>
              <a:rPr lang="ru-RU"/>
              <a:t>он не станет менее глубоким. Так почему же библиотечная стезя мало кого привлекает </a:t>
            </a:r>
          </a:p>
          <a:p>
            <a:r>
              <a:rPr lang="ru-RU"/>
              <a:t>в наши дни?	 </a:t>
            </a:r>
          </a:p>
        </p:txBody>
      </p:sp>
      <p:pic>
        <p:nvPicPr>
          <p:cNvPr id="70660" name="Picture 4" descr="image4"/>
          <p:cNvPicPr>
            <a:picLocks noChangeAspect="1" noChangeArrowheads="1"/>
          </p:cNvPicPr>
          <p:nvPr/>
        </p:nvPicPr>
        <p:blipFill>
          <a:blip r:embed="rId2"/>
          <a:srcRect/>
          <a:stretch>
            <a:fillRect/>
          </a:stretch>
        </p:blipFill>
        <p:spPr bwMode="auto">
          <a:xfrm>
            <a:off x="5580063" y="2565400"/>
            <a:ext cx="3384550" cy="3759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5" descr="j0355043"/>
          <p:cNvPicPr>
            <a:picLocks noGrp="1" noChangeAspect="1" noChangeArrowheads="1"/>
          </p:cNvPicPr>
          <p:nvPr>
            <p:ph sz="half" idx="4294967295"/>
          </p:nvPr>
        </p:nvPicPr>
        <p:blipFill>
          <a:blip r:embed="rId2"/>
          <a:srcRect/>
          <a:stretch>
            <a:fillRect/>
          </a:stretch>
        </p:blipFill>
        <p:spPr>
          <a:xfrm>
            <a:off x="5357813" y="1214438"/>
            <a:ext cx="3587750" cy="3816350"/>
          </a:xfrm>
        </p:spPr>
      </p:pic>
      <p:sp>
        <p:nvSpPr>
          <p:cNvPr id="71683" name="Rectangle 3"/>
          <p:cNvSpPr>
            <a:spLocks noChangeArrowheads="1"/>
          </p:cNvSpPr>
          <p:nvPr/>
        </p:nvSpPr>
        <p:spPr bwMode="auto">
          <a:xfrm>
            <a:off x="468313" y="549275"/>
            <a:ext cx="4967287" cy="5310188"/>
          </a:xfrm>
          <a:prstGeom prst="rect">
            <a:avLst/>
          </a:prstGeom>
          <a:noFill/>
          <a:ln w="9525">
            <a:noFill/>
            <a:miter lim="800000"/>
            <a:headEnd/>
            <a:tailEnd/>
          </a:ln>
          <a:effectLst/>
        </p:spPr>
        <p:txBody>
          <a:bodyPr anchor="ctr">
            <a:spAutoFit/>
          </a:bodyPr>
          <a:lstStyle/>
          <a:p>
            <a:r>
              <a:rPr lang="ru-RU"/>
              <a:t>Известно, что престиж профессии создается людьми, к ней причастными, но мало кто знает, что библиотекарями были такие писатели и ученые, как И.В. Гете, И.А. Крылов, В.В. Стасов, Н.В. Лобачевский и др. никто не задумывается о том, что поскольку в библиотеках работают преимущественно женщины, налицо дискриминация в оплате женского труда.		Опросы общественного мнения показывают, что профессия библиотекаря считается социально значимой, но не престижной, виной чему - просчеты в социально-культурной политике государства, незнание людьми конкретики специальности библиотекаря-библиографа. Общество практически ничего не делает для того, чтобы заинтересовать своих граждан социально важными профессиями. </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sz="quarter" idx="4294967295"/>
          </p:nvPr>
        </p:nvSpPr>
        <p:spPr>
          <a:xfrm>
            <a:off x="962025" y="287338"/>
            <a:ext cx="7137400" cy="620712"/>
          </a:xfrm>
        </p:spPr>
        <p:txBody>
          <a:bodyPr/>
          <a:lstStyle/>
          <a:p>
            <a:pPr eaLnBrk="1" hangingPunct="1">
              <a:defRPr/>
            </a:pPr>
            <a:r>
              <a:rPr lang="ru-RU" b="1" i="1" kern="0" smtClean="0">
                <a:solidFill>
                  <a:srgbClr val="3366FF"/>
                </a:solidFill>
                <a:effectLst>
                  <a:outerShdw blurRad="38100" dist="38100" dir="2700000" algn="tl">
                    <a:srgbClr val="FFFFFF"/>
                  </a:outerShdw>
                </a:effectLst>
                <a:latin typeface="Broadway" pitchFamily="82" charset="0"/>
              </a:rPr>
              <a:t>Известные  библиотекари</a:t>
            </a:r>
          </a:p>
        </p:txBody>
      </p:sp>
      <p:pic>
        <p:nvPicPr>
          <p:cNvPr id="28680" name="Picture 8"/>
          <p:cNvPicPr>
            <a:picLocks noGrp="1" noChangeAspect="1" noChangeArrowheads="1"/>
          </p:cNvPicPr>
          <p:nvPr>
            <p:ph sz="quarter" idx="4294967295"/>
          </p:nvPr>
        </p:nvPicPr>
        <p:blipFill>
          <a:blip r:embed="rId2"/>
          <a:srcRect/>
          <a:stretch>
            <a:fillRect/>
          </a:stretch>
        </p:blipFill>
        <p:spPr>
          <a:xfrm>
            <a:off x="1258888" y="981075"/>
            <a:ext cx="1639887" cy="2276475"/>
          </a:xfrm>
          <a:noFill/>
        </p:spPr>
      </p:pic>
      <p:pic>
        <p:nvPicPr>
          <p:cNvPr id="74756" name="Picture 9" descr="Н.И. Лобачевский"/>
          <p:cNvPicPr>
            <a:picLocks noGrp="1" noChangeAspect="1" noChangeArrowheads="1"/>
          </p:cNvPicPr>
          <p:nvPr>
            <p:ph sz="quarter" idx="4294967295"/>
          </p:nvPr>
        </p:nvPicPr>
        <p:blipFill>
          <a:blip r:embed="rId3"/>
          <a:srcRect/>
          <a:stretch>
            <a:fillRect/>
          </a:stretch>
        </p:blipFill>
        <p:spPr>
          <a:xfrm>
            <a:off x="6488113" y="3500438"/>
            <a:ext cx="1928812" cy="2187575"/>
          </a:xfrm>
          <a:noFill/>
        </p:spPr>
      </p:pic>
      <p:pic>
        <p:nvPicPr>
          <p:cNvPr id="74757" name="Picture 10" descr="Г. Лейбниц"/>
          <p:cNvPicPr>
            <a:picLocks noGrp="1" noChangeAspect="1" noChangeArrowheads="1"/>
          </p:cNvPicPr>
          <p:nvPr>
            <p:ph sz="quarter" idx="4294967295"/>
          </p:nvPr>
        </p:nvPicPr>
        <p:blipFill>
          <a:blip r:embed="rId4"/>
          <a:srcRect/>
          <a:stretch>
            <a:fillRect/>
          </a:stretch>
        </p:blipFill>
        <p:spPr>
          <a:xfrm>
            <a:off x="1109663" y="3789363"/>
            <a:ext cx="1895475" cy="1885950"/>
          </a:xfrm>
          <a:noFill/>
        </p:spPr>
      </p:pic>
      <p:pic>
        <p:nvPicPr>
          <p:cNvPr id="28683" name="Picture 11" descr="Иоганн Вольфганг фон Гете"/>
          <p:cNvPicPr>
            <a:picLocks noGrp="1" noChangeAspect="1" noChangeArrowheads="1"/>
          </p:cNvPicPr>
          <p:nvPr>
            <p:ph sz="quarter" idx="4294967295"/>
          </p:nvPr>
        </p:nvPicPr>
        <p:blipFill>
          <a:blip r:embed="rId5"/>
          <a:srcRect/>
          <a:stretch>
            <a:fillRect/>
          </a:stretch>
        </p:blipFill>
        <p:spPr>
          <a:xfrm>
            <a:off x="6227763" y="981075"/>
            <a:ext cx="1728787" cy="1944688"/>
          </a:xfrm>
          <a:noFill/>
        </p:spPr>
      </p:pic>
      <p:pic>
        <p:nvPicPr>
          <p:cNvPr id="74759" name="Picture 12" descr="В.Ф. Одоевский"/>
          <p:cNvPicPr>
            <a:picLocks noChangeAspect="1" noChangeArrowheads="1"/>
          </p:cNvPicPr>
          <p:nvPr/>
        </p:nvPicPr>
        <p:blipFill>
          <a:blip r:embed="rId6"/>
          <a:srcRect/>
          <a:stretch>
            <a:fillRect/>
          </a:stretch>
        </p:blipFill>
        <p:spPr bwMode="auto">
          <a:xfrm>
            <a:off x="3563938" y="1125538"/>
            <a:ext cx="2109787" cy="2374900"/>
          </a:xfrm>
          <a:prstGeom prst="rect">
            <a:avLst/>
          </a:prstGeom>
          <a:noFill/>
          <a:ln w="9525">
            <a:solidFill>
              <a:srgbClr val="006699"/>
            </a:solidFill>
            <a:miter lim="800000"/>
            <a:headEnd/>
            <a:tailEnd/>
          </a:ln>
        </p:spPr>
      </p:pic>
      <p:pic>
        <p:nvPicPr>
          <p:cNvPr id="28686" name="Picture 14" descr="Картинка 9 из 211"/>
          <p:cNvPicPr>
            <a:picLocks noChangeAspect="1" noChangeArrowheads="1"/>
          </p:cNvPicPr>
          <p:nvPr/>
        </p:nvPicPr>
        <p:blipFill>
          <a:blip r:embed="rId7"/>
          <a:srcRect/>
          <a:stretch>
            <a:fillRect/>
          </a:stretch>
        </p:blipFill>
        <p:spPr bwMode="auto">
          <a:xfrm>
            <a:off x="3708400" y="3644900"/>
            <a:ext cx="2101850" cy="2274888"/>
          </a:xfrm>
          <a:prstGeom prst="rect">
            <a:avLst/>
          </a:prstGeom>
          <a:noFill/>
          <a:ln w="9525">
            <a:solidFill>
              <a:srgbClr val="666633"/>
            </a:solidFill>
            <a:miter lim="800000"/>
            <a:headEnd/>
            <a:tailEnd/>
          </a:ln>
        </p:spPr>
      </p:pic>
      <p:sp>
        <p:nvSpPr>
          <p:cNvPr id="74761" name="Rectangle 15"/>
          <p:cNvSpPr>
            <a:spLocks noChangeArrowheads="1"/>
          </p:cNvSpPr>
          <p:nvPr/>
        </p:nvSpPr>
        <p:spPr bwMode="auto">
          <a:xfrm>
            <a:off x="1258888" y="3429000"/>
            <a:ext cx="1655762" cy="215900"/>
          </a:xfrm>
          <a:prstGeom prst="rect">
            <a:avLst/>
          </a:prstGeom>
          <a:solidFill>
            <a:schemeClr val="bg1"/>
          </a:solidFill>
          <a:ln w="9525">
            <a:solidFill>
              <a:schemeClr val="tx1"/>
            </a:solidFill>
            <a:miter lim="800000"/>
            <a:headEnd/>
            <a:tailEnd/>
          </a:ln>
        </p:spPr>
        <p:txBody>
          <a:bodyPr wrap="none" anchor="ctr"/>
          <a:lstStyle/>
          <a:p>
            <a:pPr algn="ctr"/>
            <a:r>
              <a:rPr lang="ru-RU"/>
              <a:t>И.А. Крылов</a:t>
            </a:r>
          </a:p>
        </p:txBody>
      </p:sp>
      <p:sp>
        <p:nvSpPr>
          <p:cNvPr id="74762" name="Rectangle 16"/>
          <p:cNvSpPr>
            <a:spLocks noChangeArrowheads="1"/>
          </p:cNvSpPr>
          <p:nvPr/>
        </p:nvSpPr>
        <p:spPr bwMode="auto">
          <a:xfrm>
            <a:off x="1619250" y="5734050"/>
            <a:ext cx="1584325" cy="287338"/>
          </a:xfrm>
          <a:prstGeom prst="rect">
            <a:avLst/>
          </a:prstGeom>
          <a:solidFill>
            <a:schemeClr val="bg1"/>
          </a:solidFill>
          <a:ln w="9525">
            <a:solidFill>
              <a:schemeClr val="tx1"/>
            </a:solidFill>
            <a:miter lim="800000"/>
            <a:headEnd/>
            <a:tailEnd/>
          </a:ln>
        </p:spPr>
        <p:txBody>
          <a:bodyPr wrap="none" anchor="ctr"/>
          <a:lstStyle/>
          <a:p>
            <a:pPr algn="ctr"/>
            <a:r>
              <a:rPr lang="ru-RU"/>
              <a:t>Г.В. Лейбниц</a:t>
            </a:r>
          </a:p>
        </p:txBody>
      </p:sp>
      <p:sp>
        <p:nvSpPr>
          <p:cNvPr id="74763" name="Rectangle 17"/>
          <p:cNvSpPr>
            <a:spLocks noChangeArrowheads="1"/>
          </p:cNvSpPr>
          <p:nvPr/>
        </p:nvSpPr>
        <p:spPr bwMode="auto">
          <a:xfrm>
            <a:off x="3779838" y="3141663"/>
            <a:ext cx="1657350" cy="288925"/>
          </a:xfrm>
          <a:prstGeom prst="rect">
            <a:avLst/>
          </a:prstGeom>
          <a:noFill/>
          <a:ln w="9525">
            <a:solidFill>
              <a:schemeClr val="tx1"/>
            </a:solidFill>
            <a:miter lim="800000"/>
            <a:headEnd/>
            <a:tailEnd/>
          </a:ln>
        </p:spPr>
        <p:txBody>
          <a:bodyPr wrap="none" anchor="ctr"/>
          <a:lstStyle/>
          <a:p>
            <a:pPr algn="ctr"/>
            <a:r>
              <a:rPr lang="ru-RU">
                <a:solidFill>
                  <a:schemeClr val="bg1"/>
                </a:solidFill>
              </a:rPr>
              <a:t>В.Ф. Одоевский</a:t>
            </a:r>
          </a:p>
        </p:txBody>
      </p:sp>
      <p:sp>
        <p:nvSpPr>
          <p:cNvPr id="74764" name="Rectangle 18"/>
          <p:cNvSpPr>
            <a:spLocks noChangeArrowheads="1"/>
          </p:cNvSpPr>
          <p:nvPr/>
        </p:nvSpPr>
        <p:spPr bwMode="auto">
          <a:xfrm>
            <a:off x="6300788" y="3068638"/>
            <a:ext cx="1584325" cy="215900"/>
          </a:xfrm>
          <a:prstGeom prst="rect">
            <a:avLst/>
          </a:prstGeom>
          <a:solidFill>
            <a:schemeClr val="bg1"/>
          </a:solidFill>
          <a:ln w="9525">
            <a:solidFill>
              <a:schemeClr val="tx1"/>
            </a:solidFill>
            <a:miter lim="800000"/>
            <a:headEnd/>
            <a:tailEnd/>
          </a:ln>
        </p:spPr>
        <p:txBody>
          <a:bodyPr wrap="none" anchor="ctr"/>
          <a:lstStyle/>
          <a:p>
            <a:pPr algn="ctr"/>
            <a:r>
              <a:rPr lang="ru-RU"/>
              <a:t>И.В. Гете</a:t>
            </a:r>
          </a:p>
        </p:txBody>
      </p:sp>
      <p:sp>
        <p:nvSpPr>
          <p:cNvPr id="74765" name="Rectangle 19"/>
          <p:cNvSpPr>
            <a:spLocks noChangeArrowheads="1"/>
          </p:cNvSpPr>
          <p:nvPr/>
        </p:nvSpPr>
        <p:spPr bwMode="auto">
          <a:xfrm>
            <a:off x="6227763" y="5734050"/>
            <a:ext cx="1944687" cy="288925"/>
          </a:xfrm>
          <a:prstGeom prst="rect">
            <a:avLst/>
          </a:prstGeom>
          <a:solidFill>
            <a:schemeClr val="bg1"/>
          </a:solidFill>
          <a:ln w="9525">
            <a:solidFill>
              <a:schemeClr val="tx1"/>
            </a:solidFill>
            <a:miter lim="800000"/>
            <a:headEnd/>
            <a:tailEnd/>
          </a:ln>
        </p:spPr>
        <p:txBody>
          <a:bodyPr wrap="none" anchor="ctr"/>
          <a:lstStyle/>
          <a:p>
            <a:pPr algn="ctr"/>
            <a:r>
              <a:rPr lang="ru-RU"/>
              <a:t>Н.И. Лобаческий</a:t>
            </a:r>
          </a:p>
        </p:txBody>
      </p:sp>
      <p:sp>
        <p:nvSpPr>
          <p:cNvPr id="74766" name="Rectangle 20"/>
          <p:cNvSpPr>
            <a:spLocks noChangeArrowheads="1"/>
          </p:cNvSpPr>
          <p:nvPr/>
        </p:nvSpPr>
        <p:spPr bwMode="auto">
          <a:xfrm>
            <a:off x="3924300" y="5734050"/>
            <a:ext cx="1727200" cy="287338"/>
          </a:xfrm>
          <a:prstGeom prst="rect">
            <a:avLst/>
          </a:prstGeom>
          <a:solidFill>
            <a:schemeClr val="bg1"/>
          </a:solidFill>
          <a:ln w="9525">
            <a:solidFill>
              <a:schemeClr val="tx1"/>
            </a:solidFill>
            <a:miter lim="800000"/>
            <a:headEnd/>
            <a:tailEnd/>
          </a:ln>
        </p:spPr>
        <p:txBody>
          <a:bodyPr wrap="none" anchor="ctr"/>
          <a:lstStyle/>
          <a:p>
            <a:pPr algn="ctr"/>
            <a:r>
              <a:rPr lang="ru-RU"/>
              <a:t>И.А. Бунин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randombar(horizontal)">
                                      <p:cBhvr>
                                        <p:cTn id="7" dur="600">
                                          <p:stCondLst>
                                            <p:cond delay="0"/>
                                          </p:stCondLst>
                                        </p:cTn>
                                        <p:tgtEl>
                                          <p:spTgt spid="2867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8680"/>
                                        </p:tgtEl>
                                        <p:attrNameLst>
                                          <p:attrName>style.visibility</p:attrName>
                                        </p:attrNameLst>
                                      </p:cBhvr>
                                      <p:to>
                                        <p:strVal val="visible"/>
                                      </p:to>
                                    </p:set>
                                    <p:animEffect transition="in" filter="checkerboard(across)">
                                      <p:cBhvr>
                                        <p:cTn id="12" dur="2000"/>
                                        <p:tgtEl>
                                          <p:spTgt spid="2868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8683"/>
                                        </p:tgtEl>
                                        <p:attrNameLst>
                                          <p:attrName>style.visibility</p:attrName>
                                        </p:attrNameLst>
                                      </p:cBhvr>
                                      <p:to>
                                        <p:strVal val="visible"/>
                                      </p:to>
                                    </p:set>
                                    <p:animEffect transition="in" filter="checkerboard(across)">
                                      <p:cBhvr>
                                        <p:cTn id="17" dur="500"/>
                                        <p:tgtEl>
                                          <p:spTgt spid="28683"/>
                                        </p:tgtEl>
                                      </p:cBhvr>
                                    </p:animEffect>
                                  </p:childTnLst>
                                </p:cTn>
                              </p:par>
                            </p:childTnLst>
                          </p:cTn>
                        </p:par>
                        <p:par>
                          <p:cTn id="18" fill="hold">
                            <p:stCondLst>
                              <p:cond delay="500"/>
                            </p:stCondLst>
                            <p:childTnLst>
                              <p:par>
                                <p:cTn id="19" presetID="35" presetClass="entr" presetSubtype="0" fill="hold" nodeType="afterEffect">
                                  <p:stCondLst>
                                    <p:cond delay="0"/>
                                  </p:stCondLst>
                                  <p:childTnLst>
                                    <p:set>
                                      <p:cBhvr>
                                        <p:cTn id="20" dur="1" fill="hold">
                                          <p:stCondLst>
                                            <p:cond delay="0"/>
                                          </p:stCondLst>
                                        </p:cTn>
                                        <p:tgtEl>
                                          <p:spTgt spid="28686"/>
                                        </p:tgtEl>
                                        <p:attrNameLst>
                                          <p:attrName>style.visibility</p:attrName>
                                        </p:attrNameLst>
                                      </p:cBhvr>
                                      <p:to>
                                        <p:strVal val="visible"/>
                                      </p:to>
                                    </p:set>
                                    <p:animEffect transition="in" filter="fade">
                                      <p:cBhvr>
                                        <p:cTn id="21" dur="2000"/>
                                        <p:tgtEl>
                                          <p:spTgt spid="28686"/>
                                        </p:tgtEl>
                                      </p:cBhvr>
                                    </p:animEffect>
                                    <p:anim calcmode="lin" valueType="num">
                                      <p:cBhvr>
                                        <p:cTn id="22" dur="2000" fill="hold"/>
                                        <p:tgtEl>
                                          <p:spTgt spid="28686"/>
                                        </p:tgtEl>
                                        <p:attrNameLst>
                                          <p:attrName>style.rotation</p:attrName>
                                        </p:attrNameLst>
                                      </p:cBhvr>
                                      <p:tavLst>
                                        <p:tav tm="0">
                                          <p:val>
                                            <p:fltVal val="720"/>
                                          </p:val>
                                        </p:tav>
                                        <p:tav tm="100000">
                                          <p:val>
                                            <p:fltVal val="0"/>
                                          </p:val>
                                        </p:tav>
                                      </p:tavLst>
                                    </p:anim>
                                    <p:anim calcmode="lin" valueType="num">
                                      <p:cBhvr>
                                        <p:cTn id="23" dur="2000" fill="hold"/>
                                        <p:tgtEl>
                                          <p:spTgt spid="28686"/>
                                        </p:tgtEl>
                                        <p:attrNameLst>
                                          <p:attrName>ppt_h</p:attrName>
                                        </p:attrNameLst>
                                      </p:cBhvr>
                                      <p:tavLst>
                                        <p:tav tm="0">
                                          <p:val>
                                            <p:fltVal val="0"/>
                                          </p:val>
                                        </p:tav>
                                        <p:tav tm="100000">
                                          <p:val>
                                            <p:strVal val="#ppt_h"/>
                                          </p:val>
                                        </p:tav>
                                      </p:tavLst>
                                    </p:anim>
                                    <p:anim calcmode="lin" valueType="num">
                                      <p:cBhvr>
                                        <p:cTn id="24" dur="2000" fill="hold"/>
                                        <p:tgtEl>
                                          <p:spTgt spid="2868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5" descr="j0355043"/>
          <p:cNvPicPr>
            <a:picLocks noGrp="1" noChangeAspect="1" noChangeArrowheads="1"/>
          </p:cNvPicPr>
          <p:nvPr>
            <p:ph sz="half" idx="4294967295"/>
          </p:nvPr>
        </p:nvPicPr>
        <p:blipFill>
          <a:blip r:embed="rId2"/>
          <a:srcRect/>
          <a:stretch>
            <a:fillRect/>
          </a:stretch>
        </p:blipFill>
        <p:spPr>
          <a:xfrm>
            <a:off x="5357813" y="1214438"/>
            <a:ext cx="3587750" cy="3816350"/>
          </a:xfrm>
        </p:spPr>
      </p:pic>
      <p:sp>
        <p:nvSpPr>
          <p:cNvPr id="72709" name="Rectangle 5"/>
          <p:cNvSpPr>
            <a:spLocks noChangeArrowheads="1"/>
          </p:cNvSpPr>
          <p:nvPr/>
        </p:nvSpPr>
        <p:spPr bwMode="auto">
          <a:xfrm>
            <a:off x="107950" y="333375"/>
            <a:ext cx="6769100" cy="5310188"/>
          </a:xfrm>
          <a:prstGeom prst="rect">
            <a:avLst/>
          </a:prstGeom>
          <a:noFill/>
          <a:ln w="9525">
            <a:noFill/>
            <a:miter lim="800000"/>
            <a:headEnd/>
            <a:tailEnd/>
          </a:ln>
          <a:effectLst/>
        </p:spPr>
        <p:txBody>
          <a:bodyPr anchor="ctr">
            <a:spAutoFit/>
          </a:bodyPr>
          <a:lstStyle/>
          <a:p>
            <a:r>
              <a:rPr lang="ru-RU"/>
              <a:t>Повышение престижа  библиотечной профессии является изменение профессионального сознания библиотекарей. Воссоздание особой атмосферы духовности, которая была присуща библиотекам в конце XIX - начале XX вв. Сегодняшние библиотекари обижаются на недостаточно уважительное отношение в ним общества, недооценку их труда. Но, с другой стороны, они свободны от чувства верности своей профессии, не хотят, чтобы собственные дети пошли по их стопам, не читают специальную литературу, не анализируют свою деятельность, зашорены, боятся отступить от регламента. Библиотекари с большим стажем полагают, что ситуацию пока не изменить, ибо она результат перемен в обществе, повлиять на ход которых библиотекари не в состоянии. Однако, находясь в одинаково неблагоприятных условиях, библиотекари ведут себя по-разному: одни, не пытаясь что-либо предпринять, взывают о помощи, покорно ждут лучших перемен, другие, надеясь только на свои силы, стремятся не выживать, а интересно жить.	 </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sp>
        <p:nvSpPr>
          <p:cNvPr id="75783" name="Rectangle 7"/>
          <p:cNvSpPr>
            <a:spLocks noChangeArrowheads="1"/>
          </p:cNvSpPr>
          <p:nvPr/>
        </p:nvSpPr>
        <p:spPr bwMode="auto">
          <a:xfrm>
            <a:off x="395288" y="476250"/>
            <a:ext cx="6245225" cy="1465263"/>
          </a:xfrm>
          <a:prstGeom prst="rect">
            <a:avLst/>
          </a:prstGeom>
          <a:noFill/>
          <a:ln w="9525">
            <a:noFill/>
            <a:miter lim="800000"/>
            <a:headEnd/>
            <a:tailEnd/>
          </a:ln>
          <a:effectLst/>
        </p:spPr>
        <p:txBody>
          <a:bodyPr anchor="ctr">
            <a:spAutoFit/>
          </a:bodyPr>
          <a:lstStyle/>
          <a:p>
            <a:r>
              <a:rPr lang="ru-RU"/>
              <a:t>Главная беда наших библиотек состоит в утрате связи с читателем, а, значит, где-то и с обществом. Эффективно работающей можно признать только ту библиотеку, где установлен взаимообогащающий диалог между библиотекой и ее пользователями </a:t>
            </a:r>
          </a:p>
        </p:txBody>
      </p:sp>
      <p:pic>
        <p:nvPicPr>
          <p:cNvPr id="75784" name="Picture 7" descr="MC900379095[1]"/>
          <p:cNvPicPr>
            <a:picLocks noChangeAspect="1" noChangeArrowheads="1"/>
          </p:cNvPicPr>
          <p:nvPr/>
        </p:nvPicPr>
        <p:blipFill>
          <a:blip r:embed="rId2"/>
          <a:srcRect/>
          <a:stretch>
            <a:fillRect/>
          </a:stretch>
        </p:blipFill>
        <p:spPr bwMode="auto">
          <a:xfrm>
            <a:off x="6300788" y="2276475"/>
            <a:ext cx="2301875" cy="3121025"/>
          </a:xfrm>
          <a:prstGeom prst="rect">
            <a:avLst/>
          </a:prstGeom>
          <a:noFill/>
          <a:ln w="9525">
            <a:noFill/>
            <a:miter lim="800000"/>
            <a:headEnd/>
            <a:tailEnd/>
          </a:ln>
          <a:effectLst/>
        </p:spPr>
      </p:pic>
      <p:sp>
        <p:nvSpPr>
          <p:cNvPr id="75785" name="Rectangle 9"/>
          <p:cNvSpPr>
            <a:spLocks noChangeArrowheads="1"/>
          </p:cNvSpPr>
          <p:nvPr/>
        </p:nvSpPr>
        <p:spPr bwMode="auto">
          <a:xfrm>
            <a:off x="755650" y="2492375"/>
            <a:ext cx="5292725" cy="1190625"/>
          </a:xfrm>
          <a:prstGeom prst="rect">
            <a:avLst/>
          </a:prstGeom>
          <a:noFill/>
          <a:ln w="9525">
            <a:noFill/>
            <a:miter lim="800000"/>
            <a:headEnd/>
            <a:tailEnd/>
          </a:ln>
          <a:effectLst/>
        </p:spPr>
        <p:txBody>
          <a:bodyPr anchor="ctr">
            <a:spAutoFit/>
          </a:bodyPr>
          <a:lstStyle/>
          <a:p>
            <a:r>
              <a:rPr lang="ru-RU"/>
              <a:t>Поиск путей совершенствования библиотечного образования в нашей стране не прекращается; библиотекари надеются, что они скоро будут найдены.		 </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76803" name="Picture 5" descr="j0355043"/>
          <p:cNvPicPr>
            <a:picLocks noChangeAspect="1" noChangeArrowheads="1"/>
          </p:cNvPicPr>
          <p:nvPr/>
        </p:nvPicPr>
        <p:blipFill>
          <a:blip r:embed="rId2"/>
          <a:srcRect/>
          <a:stretch>
            <a:fillRect/>
          </a:stretch>
        </p:blipFill>
        <p:spPr bwMode="auto">
          <a:xfrm>
            <a:off x="5357813" y="1214438"/>
            <a:ext cx="3587750" cy="3816350"/>
          </a:xfrm>
          <a:prstGeom prst="rect">
            <a:avLst/>
          </a:prstGeom>
          <a:noFill/>
          <a:ln w="9525">
            <a:noFill/>
            <a:miter lim="800000"/>
            <a:headEnd/>
            <a:tailEnd/>
          </a:ln>
        </p:spPr>
      </p:pic>
      <p:sp>
        <p:nvSpPr>
          <p:cNvPr id="76804" name="Rectangle 4"/>
          <p:cNvSpPr>
            <a:spLocks noChangeArrowheads="1"/>
          </p:cNvSpPr>
          <p:nvPr/>
        </p:nvSpPr>
        <p:spPr bwMode="auto">
          <a:xfrm>
            <a:off x="395288" y="333375"/>
            <a:ext cx="8543925" cy="915988"/>
          </a:xfrm>
          <a:prstGeom prst="rect">
            <a:avLst/>
          </a:prstGeom>
          <a:noFill/>
          <a:ln w="9525">
            <a:noFill/>
            <a:miter lim="800000"/>
            <a:headEnd/>
            <a:tailEnd/>
          </a:ln>
          <a:effectLst/>
        </p:spPr>
        <p:txBody>
          <a:bodyPr anchor="ctr">
            <a:spAutoFit/>
          </a:bodyPr>
          <a:lstStyle/>
          <a:p>
            <a:r>
              <a:rPr lang="ru-RU"/>
              <a:t>Составить портрет библиотекаря - профессионала завтрашнего дня возможно только на основе анализа реальной социокультурной ситуации и определения места библиотек в обществе. </a:t>
            </a:r>
          </a:p>
        </p:txBody>
      </p:sp>
      <p:sp>
        <p:nvSpPr>
          <p:cNvPr id="76805" name="Rectangle 5"/>
          <p:cNvSpPr>
            <a:spLocks noChangeArrowheads="1"/>
          </p:cNvSpPr>
          <p:nvPr/>
        </p:nvSpPr>
        <p:spPr bwMode="auto">
          <a:xfrm>
            <a:off x="684213" y="1484313"/>
            <a:ext cx="6135687" cy="1465262"/>
          </a:xfrm>
          <a:prstGeom prst="rect">
            <a:avLst/>
          </a:prstGeom>
          <a:noFill/>
          <a:ln w="9525">
            <a:noFill/>
            <a:miter lim="800000"/>
            <a:headEnd/>
            <a:tailEnd/>
          </a:ln>
          <a:effectLst/>
        </p:spPr>
        <p:txBody>
          <a:bodyPr anchor="ctr">
            <a:spAutoFit/>
          </a:bodyPr>
          <a:lstStyle/>
          <a:p>
            <a:r>
              <a:rPr lang="ru-RU"/>
              <a:t>Каждой библиотеке предстоит переосмыслить собственную роль и функции с учетом социально-экономической и культурной ситуации в регионе и продумать соответствующую ей концепцию развития своего учреждения как открытой системы. </a:t>
            </a:r>
          </a:p>
        </p:txBody>
      </p:sp>
      <p:sp>
        <p:nvSpPr>
          <p:cNvPr id="76806" name="Rectangle 6"/>
          <p:cNvSpPr>
            <a:spLocks noChangeArrowheads="1"/>
          </p:cNvSpPr>
          <p:nvPr/>
        </p:nvSpPr>
        <p:spPr bwMode="auto">
          <a:xfrm>
            <a:off x="539750" y="3141663"/>
            <a:ext cx="5192713" cy="2838450"/>
          </a:xfrm>
          <a:prstGeom prst="rect">
            <a:avLst/>
          </a:prstGeom>
          <a:noFill/>
          <a:ln w="9525">
            <a:noFill/>
            <a:miter lim="800000"/>
            <a:headEnd/>
            <a:tailEnd/>
          </a:ln>
          <a:effectLst/>
        </p:spPr>
        <p:txBody>
          <a:bodyPr anchor="ctr">
            <a:spAutoFit/>
          </a:bodyPr>
          <a:lstStyle/>
          <a:p>
            <a:r>
              <a:rPr lang="ru-RU"/>
              <a:t>       Библиотечная профессия - не такова, какой ее обычно представляют, она - не для слабых душой.  Отсутствие престижности, расхожее представление о библиотекарях, как о глубоко интровертных, «не от мира сего» личностях, - с этим приходится бороться профессиональным объединениям библиотекарей в разных странах. Специфика библиотечной работы остается загадкой для общественного сознания в целом.	 </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sp>
        <p:nvSpPr>
          <p:cNvPr id="77828" name="Rectangle 4"/>
          <p:cNvSpPr>
            <a:spLocks noChangeArrowheads="1"/>
          </p:cNvSpPr>
          <p:nvPr/>
        </p:nvSpPr>
        <p:spPr bwMode="auto">
          <a:xfrm>
            <a:off x="250825" y="203200"/>
            <a:ext cx="8281988" cy="1465263"/>
          </a:xfrm>
          <a:prstGeom prst="rect">
            <a:avLst/>
          </a:prstGeom>
          <a:noFill/>
          <a:ln w="9525">
            <a:noFill/>
            <a:miter lim="800000"/>
            <a:headEnd/>
            <a:tailEnd/>
          </a:ln>
          <a:effectLst/>
        </p:spPr>
        <p:txBody>
          <a:bodyPr anchor="ctr">
            <a:spAutoFit/>
          </a:bodyPr>
          <a:lstStyle/>
          <a:p>
            <a:r>
              <a:rPr lang="ru-RU"/>
              <a:t>Библиотекари представляют собой профессию, непосредственно призванную к защите интеллектуальной свободы и свободы доступа к информации. На них возложена особая обязанность обеспечивать свободный поток информации и идей в настоящем и будущем поколениях.				 </a:t>
            </a:r>
          </a:p>
        </p:txBody>
      </p:sp>
      <p:sp>
        <p:nvSpPr>
          <p:cNvPr id="77829" name="Rectangle 5"/>
          <p:cNvSpPr>
            <a:spLocks noChangeArrowheads="1"/>
          </p:cNvSpPr>
          <p:nvPr/>
        </p:nvSpPr>
        <p:spPr bwMode="auto">
          <a:xfrm>
            <a:off x="900113" y="1412875"/>
            <a:ext cx="5548312" cy="2289175"/>
          </a:xfrm>
          <a:prstGeom prst="rect">
            <a:avLst/>
          </a:prstGeom>
          <a:noFill/>
          <a:ln w="9525">
            <a:noFill/>
            <a:miter lim="800000"/>
            <a:headEnd/>
            <a:tailEnd/>
          </a:ln>
          <a:effectLst/>
        </p:spPr>
        <p:txBody>
          <a:bodyPr anchor="ctr">
            <a:spAutoFit/>
          </a:bodyPr>
          <a:lstStyle/>
          <a:p>
            <a:r>
              <a:rPr lang="ru-RU"/>
              <a:t>   Библиотекарь в меру своей интеллектуальности становится либо проводником, либо фильтром в этой важнейшей форме человеческого общения.	Библиотекари призваны не только сохранять культурные ценности, но и продвигать, сближать профессиональные сознания с обыденными.		 </a:t>
            </a:r>
          </a:p>
        </p:txBody>
      </p:sp>
      <p:sp>
        <p:nvSpPr>
          <p:cNvPr id="77830" name="Rectangle 6"/>
          <p:cNvSpPr>
            <a:spLocks noChangeArrowheads="1"/>
          </p:cNvSpPr>
          <p:nvPr/>
        </p:nvSpPr>
        <p:spPr bwMode="auto">
          <a:xfrm>
            <a:off x="468313" y="3500438"/>
            <a:ext cx="4481512" cy="2563812"/>
          </a:xfrm>
          <a:prstGeom prst="rect">
            <a:avLst/>
          </a:prstGeom>
          <a:noFill/>
          <a:ln w="9525">
            <a:noFill/>
            <a:miter lim="800000"/>
            <a:headEnd/>
            <a:tailEnd/>
          </a:ln>
          <a:effectLst/>
        </p:spPr>
        <p:txBody>
          <a:bodyPr anchor="ctr">
            <a:spAutoFit/>
          </a:bodyPr>
          <a:lstStyle/>
          <a:p>
            <a:r>
              <a:rPr lang="ru-RU"/>
              <a:t>Библиотекарь должен не только рекомендовать читателю интересные новинки в соответствии с жанровыми и тематическими предпочтениями каждого, но и ставить перед собой задачи приобщить читателей к высоким образцам изящной словесности, помочь ему проникнуть в ткань сложного текста.		 </a:t>
            </a:r>
          </a:p>
        </p:txBody>
      </p:sp>
      <p:pic>
        <p:nvPicPr>
          <p:cNvPr id="77831" name="Picture 8" descr="MC900251695[1]"/>
          <p:cNvPicPr>
            <a:picLocks noChangeAspect="1" noChangeArrowheads="1"/>
          </p:cNvPicPr>
          <p:nvPr/>
        </p:nvPicPr>
        <p:blipFill>
          <a:blip r:embed="rId2"/>
          <a:srcRect/>
          <a:stretch>
            <a:fillRect/>
          </a:stretch>
        </p:blipFill>
        <p:spPr bwMode="auto">
          <a:xfrm>
            <a:off x="5724525" y="3357563"/>
            <a:ext cx="3121025" cy="2471737"/>
          </a:xfrm>
          <a:prstGeom prst="rect">
            <a:avLst/>
          </a:prstGeom>
          <a:solidFill>
            <a:srgbClr val="FFCC99"/>
          </a:solid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78851" name="Picture 5" descr="j0355043"/>
          <p:cNvPicPr>
            <a:picLocks noChangeAspect="1" noChangeArrowheads="1"/>
          </p:cNvPicPr>
          <p:nvPr/>
        </p:nvPicPr>
        <p:blipFill>
          <a:blip r:embed="rId2"/>
          <a:srcRect/>
          <a:stretch>
            <a:fillRect/>
          </a:stretch>
        </p:blipFill>
        <p:spPr bwMode="auto">
          <a:xfrm>
            <a:off x="5364163" y="2636838"/>
            <a:ext cx="3587750" cy="3816350"/>
          </a:xfrm>
          <a:prstGeom prst="rect">
            <a:avLst/>
          </a:prstGeom>
          <a:noFill/>
          <a:ln w="9525">
            <a:noFill/>
            <a:miter lim="800000"/>
            <a:headEnd/>
            <a:tailEnd/>
          </a:ln>
        </p:spPr>
      </p:pic>
      <p:sp>
        <p:nvSpPr>
          <p:cNvPr id="78852" name="Rectangle 4"/>
          <p:cNvSpPr>
            <a:spLocks noChangeArrowheads="1"/>
          </p:cNvSpPr>
          <p:nvPr/>
        </p:nvSpPr>
        <p:spPr bwMode="auto">
          <a:xfrm>
            <a:off x="468313" y="339725"/>
            <a:ext cx="8331200" cy="2289175"/>
          </a:xfrm>
          <a:prstGeom prst="rect">
            <a:avLst/>
          </a:prstGeom>
          <a:noFill/>
          <a:ln w="9525">
            <a:noFill/>
            <a:miter lim="800000"/>
            <a:headEnd/>
            <a:tailEnd/>
          </a:ln>
          <a:effectLst/>
        </p:spPr>
        <p:txBody>
          <a:bodyPr anchor="ctr">
            <a:spAutoFit/>
          </a:bodyPr>
          <a:lstStyle/>
          <a:p>
            <a:r>
              <a:rPr lang="ru-RU"/>
              <a:t>Библиотечная профессия является одной из самых интересных и увлекательных в том отношении, что каждый день приносит знакомство с новыми книгами, свежими номерами газет и журналов, новыми людьми, возникают неповторимые конкретные ситуации.	Служа другим - растешь и сам. Академик Д. Лихачев назвал библиотекаря ученым, который работает не над одной «своей» темой, а над многими «чужими» темами. Это ученый, целиком отдающий себя другим. Профессия библиотекаря требует активной позиции, связи с жизнью 			 </a:t>
            </a:r>
          </a:p>
        </p:txBody>
      </p:sp>
      <p:sp>
        <p:nvSpPr>
          <p:cNvPr id="78853" name="Rectangle 5"/>
          <p:cNvSpPr>
            <a:spLocks noChangeArrowheads="1"/>
          </p:cNvSpPr>
          <p:nvPr/>
        </p:nvSpPr>
        <p:spPr bwMode="auto">
          <a:xfrm>
            <a:off x="827088" y="2852738"/>
            <a:ext cx="5475287" cy="2014537"/>
          </a:xfrm>
          <a:prstGeom prst="rect">
            <a:avLst/>
          </a:prstGeom>
          <a:noFill/>
          <a:ln w="9525">
            <a:noFill/>
            <a:miter lim="800000"/>
            <a:headEnd/>
            <a:tailEnd/>
          </a:ln>
          <a:effectLst/>
        </p:spPr>
        <p:txBody>
          <a:bodyPr anchor="ctr">
            <a:spAutoFit/>
          </a:bodyPr>
          <a:lstStyle/>
          <a:p>
            <a:r>
              <a:rPr lang="ru-RU"/>
              <a:t>Личность человека, есть культура, общая эрудиция, умение хорошо излагать свои мысли, вести дискуссию… Часто эти черты библиотекаря оказывают решающее воздействие на интересы читателей, способствуют более глубокому восприятию смысла общения. </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79875" name="Picture 5" descr="j0355043"/>
          <p:cNvPicPr>
            <a:picLocks noChangeAspect="1" noChangeArrowheads="1"/>
          </p:cNvPicPr>
          <p:nvPr/>
        </p:nvPicPr>
        <p:blipFill>
          <a:blip r:embed="rId2"/>
          <a:srcRect/>
          <a:stretch>
            <a:fillRect/>
          </a:stretch>
        </p:blipFill>
        <p:spPr bwMode="auto">
          <a:xfrm>
            <a:off x="5357813" y="1214438"/>
            <a:ext cx="3587750" cy="3816350"/>
          </a:xfrm>
          <a:prstGeom prst="rect">
            <a:avLst/>
          </a:prstGeom>
          <a:noFill/>
          <a:ln w="9525">
            <a:noFill/>
            <a:miter lim="800000"/>
            <a:headEnd/>
            <a:tailEnd/>
          </a:ln>
        </p:spPr>
      </p:pic>
      <p:sp>
        <p:nvSpPr>
          <p:cNvPr id="79876" name="Rectangle 4"/>
          <p:cNvSpPr>
            <a:spLocks noChangeArrowheads="1"/>
          </p:cNvSpPr>
          <p:nvPr/>
        </p:nvSpPr>
        <p:spPr bwMode="auto">
          <a:xfrm>
            <a:off x="684213" y="404813"/>
            <a:ext cx="5561012" cy="3662362"/>
          </a:xfrm>
          <a:prstGeom prst="rect">
            <a:avLst/>
          </a:prstGeom>
          <a:noFill/>
          <a:ln w="9525">
            <a:noFill/>
            <a:miter lim="800000"/>
            <a:headEnd/>
            <a:tailEnd/>
          </a:ln>
          <a:effectLst/>
        </p:spPr>
        <p:txBody>
          <a:bodyPr anchor="ctr">
            <a:spAutoFit/>
          </a:bodyPr>
          <a:lstStyle/>
          <a:p>
            <a:r>
              <a:rPr lang="ru-RU"/>
              <a:t>Для библиотекарей, осуществляющих постоянный контакт с читателями, умение по-деловому общаться становится не только важным, но и профессионально необходимым качеством, поэтому к речи библиотекаря предъявляются повышенные требования. Библиотекарь постоянно должен работать над своей дикцией, образностью и выразительностью речи. Особое значение имеет частота и четкость произношения, связность, логичность, богатство словарного запаса, ясность при поставке вопросов и ответов, оптимальная для восприятия скорость речи.			 </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sp>
        <p:nvSpPr>
          <p:cNvPr id="80900" name="Rectangle 4"/>
          <p:cNvSpPr>
            <a:spLocks noChangeArrowheads="1"/>
          </p:cNvSpPr>
          <p:nvPr/>
        </p:nvSpPr>
        <p:spPr bwMode="auto">
          <a:xfrm>
            <a:off x="611188" y="260350"/>
            <a:ext cx="4859337" cy="5859463"/>
          </a:xfrm>
          <a:prstGeom prst="rect">
            <a:avLst/>
          </a:prstGeom>
          <a:noFill/>
          <a:ln w="9525">
            <a:noFill/>
            <a:miter lim="800000"/>
            <a:headEnd/>
            <a:tailEnd/>
          </a:ln>
          <a:effectLst/>
        </p:spPr>
        <p:txBody>
          <a:bodyPr anchor="ctr">
            <a:spAutoFit/>
          </a:bodyPr>
          <a:lstStyle/>
          <a:p>
            <a:r>
              <a:rPr lang="ru-RU"/>
              <a:t>Итак, какими качествами должен обладать библиотекарь, занимающийся обслуживанием читателей? Во-первых, способностью критически анализировать явления, факты; уметь выбирать из общего объема необходимую информацию, схватывать суть проблемы; во-вторых, быть внимательным, уметь быстро переключаться с одного вида деятельности на другой; в-третьих, обладать деловыми качествами, заставлять себя делать любую необходимую работу; в-четвертых, обладать коммуникативными качествами: уметь вести деловую беседу, доходчиво доносить до читателя свои мысли, находить нужный тон, целесообразную форму общения в зависимости от индивидуальных особенностей читателей, и, наконец, в-пятых, грамотно говорить, связно и логично излагать свои мысли.	 </a:t>
            </a:r>
          </a:p>
        </p:txBody>
      </p:sp>
      <p:pic>
        <p:nvPicPr>
          <p:cNvPr id="80902" name="Picture 6"/>
          <p:cNvPicPr>
            <a:picLocks noChangeAspect="1" noChangeArrowheads="1"/>
          </p:cNvPicPr>
          <p:nvPr/>
        </p:nvPicPr>
        <p:blipFill>
          <a:blip r:embed="rId2"/>
          <a:srcRect/>
          <a:stretch>
            <a:fillRect/>
          </a:stretch>
        </p:blipFill>
        <p:spPr bwMode="auto">
          <a:xfrm>
            <a:off x="5435600" y="1773238"/>
            <a:ext cx="3333750" cy="2800350"/>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81923" name="Picture 5" descr="j0355043"/>
          <p:cNvPicPr>
            <a:picLocks noChangeAspect="1" noChangeArrowheads="1"/>
          </p:cNvPicPr>
          <p:nvPr/>
        </p:nvPicPr>
        <p:blipFill>
          <a:blip r:embed="rId2"/>
          <a:srcRect/>
          <a:stretch>
            <a:fillRect/>
          </a:stretch>
        </p:blipFill>
        <p:spPr bwMode="auto">
          <a:xfrm>
            <a:off x="5219700" y="2349500"/>
            <a:ext cx="3587750" cy="3816350"/>
          </a:xfrm>
          <a:prstGeom prst="rect">
            <a:avLst/>
          </a:prstGeom>
          <a:noFill/>
          <a:ln w="9525">
            <a:noFill/>
            <a:miter lim="800000"/>
            <a:headEnd/>
            <a:tailEnd/>
          </a:ln>
        </p:spPr>
      </p:pic>
      <p:sp>
        <p:nvSpPr>
          <p:cNvPr id="81924" name="Rectangle 4"/>
          <p:cNvSpPr>
            <a:spLocks noChangeArrowheads="1"/>
          </p:cNvSpPr>
          <p:nvPr/>
        </p:nvSpPr>
        <p:spPr bwMode="auto">
          <a:xfrm>
            <a:off x="250825" y="476250"/>
            <a:ext cx="5761038" cy="4760913"/>
          </a:xfrm>
          <a:prstGeom prst="rect">
            <a:avLst/>
          </a:prstGeom>
          <a:noFill/>
          <a:ln w="9525">
            <a:noFill/>
            <a:miter lim="800000"/>
            <a:headEnd/>
            <a:tailEnd/>
          </a:ln>
          <a:effectLst/>
        </p:spPr>
        <p:txBody>
          <a:bodyPr anchor="ctr">
            <a:spAutoFit/>
          </a:bodyPr>
          <a:lstStyle/>
          <a:p>
            <a:pPr algn="just"/>
            <a:r>
              <a:rPr lang="ru-RU"/>
              <a:t>Кодекс профессиональной этики должен закрепить изменения в социальном статусе библиотек и библиотекарей. Этические нормы библиотечной профессии сегодня должны формироваться с пониманием того, что в нынешней трудной жизненной ситуации люди приходят в библиотеку не только за книгами, но и ради общения для восстановления душевного комфорта.					           Таким образом, вполне очевидно, что меняться должны не только читатели, фонды, материально-техническая база библиотек, но и библиотекари. Им предстоит трезво и самокритично оценивать свои личные возможности, личное влияние на формирование атмосферы, делающей библиотеку привлекательной для читателя и, следовательно, нужной обществу.</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82947" name="Picture 5" descr="j0355043"/>
          <p:cNvPicPr>
            <a:picLocks noChangeAspect="1" noChangeArrowheads="1"/>
          </p:cNvPicPr>
          <p:nvPr/>
        </p:nvPicPr>
        <p:blipFill>
          <a:blip r:embed="rId2"/>
          <a:srcRect/>
          <a:stretch>
            <a:fillRect/>
          </a:stretch>
        </p:blipFill>
        <p:spPr bwMode="auto">
          <a:xfrm>
            <a:off x="5357813" y="1214438"/>
            <a:ext cx="3587750" cy="3816350"/>
          </a:xfrm>
          <a:prstGeom prst="rect">
            <a:avLst/>
          </a:prstGeom>
          <a:noFill/>
          <a:ln w="9525">
            <a:noFill/>
            <a:miter lim="800000"/>
            <a:headEnd/>
            <a:tailEnd/>
          </a:ln>
        </p:spPr>
      </p:pic>
      <p:sp>
        <p:nvSpPr>
          <p:cNvPr id="82948" name="Rectangle 4"/>
          <p:cNvSpPr>
            <a:spLocks noChangeArrowheads="1"/>
          </p:cNvSpPr>
          <p:nvPr/>
        </p:nvSpPr>
        <p:spPr bwMode="auto">
          <a:xfrm>
            <a:off x="539750" y="476250"/>
            <a:ext cx="5761038" cy="3662363"/>
          </a:xfrm>
          <a:prstGeom prst="rect">
            <a:avLst/>
          </a:prstGeom>
          <a:noFill/>
          <a:ln w="9525">
            <a:noFill/>
            <a:miter lim="800000"/>
            <a:headEnd/>
            <a:tailEnd/>
          </a:ln>
          <a:effectLst/>
        </p:spPr>
        <p:txBody>
          <a:bodyPr anchor="ctr">
            <a:spAutoFit/>
          </a:bodyPr>
          <a:lstStyle/>
          <a:p>
            <a:pPr algn="just"/>
            <a:r>
              <a:rPr lang="ru-RU"/>
              <a:t>Главной целью библиотек была и есть удовлетворение информационных потребностей общества. Чтобы следовать в современных условиях всевозрастающим информационным потребностям, чтобы быть востребованными обществом библиотеки могут и должны развивать свои информационные ресурсы и службы. Роль библиотек приобретает и социальный смысл, когда мы говорим об этом исторически сложившемся демократическом институте, обеспечивающем, как правило, бесплатный доступ к информации любого гражданина независимо от его положения в обществе.</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83971" name="Picture 5" descr="j0355043"/>
          <p:cNvPicPr>
            <a:picLocks noChangeAspect="1" noChangeArrowheads="1"/>
          </p:cNvPicPr>
          <p:nvPr/>
        </p:nvPicPr>
        <p:blipFill>
          <a:blip r:embed="rId2"/>
          <a:srcRect/>
          <a:stretch>
            <a:fillRect/>
          </a:stretch>
        </p:blipFill>
        <p:spPr bwMode="auto">
          <a:xfrm>
            <a:off x="5940425" y="1052513"/>
            <a:ext cx="2978150" cy="3168650"/>
          </a:xfrm>
          <a:prstGeom prst="rect">
            <a:avLst/>
          </a:prstGeom>
          <a:noFill/>
          <a:ln w="9525">
            <a:noFill/>
            <a:miter lim="800000"/>
            <a:headEnd/>
            <a:tailEnd/>
          </a:ln>
        </p:spPr>
      </p:pic>
      <p:sp>
        <p:nvSpPr>
          <p:cNvPr id="83972" name="Rectangle 4"/>
          <p:cNvSpPr>
            <a:spLocks noChangeArrowheads="1"/>
          </p:cNvSpPr>
          <p:nvPr/>
        </p:nvSpPr>
        <p:spPr bwMode="auto">
          <a:xfrm>
            <a:off x="250825" y="188913"/>
            <a:ext cx="6508750" cy="3387725"/>
          </a:xfrm>
          <a:prstGeom prst="rect">
            <a:avLst/>
          </a:prstGeom>
          <a:noFill/>
          <a:ln w="9525">
            <a:noFill/>
            <a:miter lim="800000"/>
            <a:headEnd/>
            <a:tailEnd/>
          </a:ln>
          <a:effectLst/>
        </p:spPr>
        <p:txBody>
          <a:bodyPr anchor="ctr">
            <a:spAutoFit/>
          </a:bodyPr>
          <a:lstStyle/>
          <a:p>
            <a:r>
              <a:rPr lang="ru-RU"/>
              <a:t>Происходящая в современном обществе эволюция роли библиотекаря, внедрение новой информационной технологии ставит библиотеки перед необходимостью качественных кадровых изменений, постоянного совершенствования и переподготовки персонала. Главная миссия библиотеки осталась неизменной - предоставление источников информации своим пользователям, но пути ее реализации стали более сложными и разнообразными. Эти перемены вызваны в основном технологическим развитием: информационные продукты теперь производятся в различных формах и на множестве различных носителей.	 </a:t>
            </a:r>
          </a:p>
        </p:txBody>
      </p:sp>
      <p:sp>
        <p:nvSpPr>
          <p:cNvPr id="83973" name="Rectangle 5"/>
          <p:cNvSpPr>
            <a:spLocks noChangeArrowheads="1"/>
          </p:cNvSpPr>
          <p:nvPr/>
        </p:nvSpPr>
        <p:spPr bwMode="auto">
          <a:xfrm>
            <a:off x="395288" y="4365625"/>
            <a:ext cx="8426450" cy="2014538"/>
          </a:xfrm>
          <a:prstGeom prst="rect">
            <a:avLst/>
          </a:prstGeom>
          <a:noFill/>
          <a:ln w="9525">
            <a:noFill/>
            <a:miter lim="800000"/>
            <a:headEnd/>
            <a:tailEnd/>
          </a:ln>
          <a:effectLst/>
        </p:spPr>
        <p:txBody>
          <a:bodyPr anchor="ctr">
            <a:spAutoFit/>
          </a:bodyPr>
          <a:lstStyle/>
          <a:p>
            <a:r>
              <a:rPr lang="ru-RU"/>
              <a:t>После длительного перерыва возобновились попытки разработать модели квалификации библиотекаря. Уточняются понятия «квалификация» и «уровень квалификации».В качестве комплексного показателя уровня квалификации исследователи выбрали занимаемую должность. Включающую ряд признаков: образование, стаж работы, научную и методическую деятельность, а также социально-психологические признаки - удовлетворенность работой, социально-общественную активность и др. </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sp>
        <p:nvSpPr>
          <p:cNvPr id="84996" name="Rectangle 4"/>
          <p:cNvSpPr>
            <a:spLocks noChangeArrowheads="1"/>
          </p:cNvSpPr>
          <p:nvPr/>
        </p:nvSpPr>
        <p:spPr bwMode="auto">
          <a:xfrm>
            <a:off x="539750" y="260350"/>
            <a:ext cx="8763000" cy="2289175"/>
          </a:xfrm>
          <a:prstGeom prst="rect">
            <a:avLst/>
          </a:prstGeom>
          <a:noFill/>
          <a:ln w="9525">
            <a:noFill/>
            <a:miter lim="800000"/>
            <a:headEnd/>
            <a:tailEnd/>
          </a:ln>
          <a:effectLst/>
        </p:spPr>
        <p:txBody>
          <a:bodyPr anchor="ctr">
            <a:spAutoFit/>
          </a:bodyPr>
          <a:lstStyle/>
          <a:p>
            <a:r>
              <a:rPr lang="ru-RU"/>
              <a:t>Вопрос о роли библиотекаря в обществе будущего, в условиях тотальной информатизации - очень острый для библиотечной профессии. Следует признать, что, как показывает история, те или иные учреждения духовной сферы и соответствующие профессии сохранялись при исторических поворотах и сменах цивилизаций не только тогда, когда общество хоть как-то о них заботилось, но и тогда, когда ему было совершенно не до них. Условием выживания подобных учреждений была их собственная устойчивость, способность воскресать и снова функционировать, врастать в общество. </a:t>
            </a:r>
          </a:p>
        </p:txBody>
      </p:sp>
      <p:pic>
        <p:nvPicPr>
          <p:cNvPr id="28674" name="Picture 2"/>
          <p:cNvPicPr>
            <a:picLocks noChangeAspect="1" noChangeArrowheads="1"/>
          </p:cNvPicPr>
          <p:nvPr/>
        </p:nvPicPr>
        <p:blipFill>
          <a:blip r:embed="rId2" cstate="print"/>
          <a:srcRect/>
          <a:stretch>
            <a:fillRect/>
          </a:stretch>
        </p:blipFill>
        <p:spPr bwMode="auto">
          <a:xfrm>
            <a:off x="257175" y="3724279"/>
            <a:ext cx="4143372" cy="2698946"/>
          </a:xfrm>
          <a:prstGeom prst="rect">
            <a:avLst/>
          </a:prstGeom>
          <a:noFill/>
          <a:ln w="9525">
            <a:noFill/>
            <a:miter lim="800000"/>
            <a:headEnd/>
            <a:tailEnd/>
          </a:ln>
          <a:effectLst>
            <a:softEdge rad="127000"/>
          </a:effectLst>
        </p:spPr>
      </p:pic>
      <p:pic>
        <p:nvPicPr>
          <p:cNvPr id="84998" name="Picture 6"/>
          <p:cNvPicPr>
            <a:picLocks noChangeAspect="1" noChangeArrowheads="1"/>
          </p:cNvPicPr>
          <p:nvPr/>
        </p:nvPicPr>
        <p:blipFill>
          <a:blip r:embed="rId3"/>
          <a:srcRect/>
          <a:stretch>
            <a:fillRect/>
          </a:stretch>
        </p:blipFill>
        <p:spPr bwMode="auto">
          <a:xfrm>
            <a:off x="4932363" y="2708275"/>
            <a:ext cx="3921125" cy="2765425"/>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descr="http://content.foto.mail.ru/mail/stpoline/909/i-957.jpg"/>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ru-RU"/>
          </a:p>
        </p:txBody>
      </p:sp>
      <p:pic>
        <p:nvPicPr>
          <p:cNvPr id="86019" name="Picture 5" descr="j0355043"/>
          <p:cNvPicPr>
            <a:picLocks noChangeAspect="1" noChangeArrowheads="1"/>
          </p:cNvPicPr>
          <p:nvPr/>
        </p:nvPicPr>
        <p:blipFill>
          <a:blip r:embed="rId2"/>
          <a:srcRect/>
          <a:stretch>
            <a:fillRect/>
          </a:stretch>
        </p:blipFill>
        <p:spPr bwMode="auto">
          <a:xfrm>
            <a:off x="5076825" y="2781300"/>
            <a:ext cx="3587750" cy="3816350"/>
          </a:xfrm>
          <a:prstGeom prst="rect">
            <a:avLst/>
          </a:prstGeom>
          <a:noFill/>
          <a:ln w="9525">
            <a:noFill/>
            <a:miter lim="800000"/>
            <a:headEnd/>
            <a:tailEnd/>
          </a:ln>
        </p:spPr>
      </p:pic>
      <p:sp>
        <p:nvSpPr>
          <p:cNvPr id="86020" name="Rectangle 4"/>
          <p:cNvSpPr>
            <a:spLocks noChangeArrowheads="1"/>
          </p:cNvSpPr>
          <p:nvPr/>
        </p:nvSpPr>
        <p:spPr bwMode="auto">
          <a:xfrm>
            <a:off x="900113" y="620713"/>
            <a:ext cx="7942262" cy="2289175"/>
          </a:xfrm>
          <a:prstGeom prst="rect">
            <a:avLst/>
          </a:prstGeom>
          <a:noFill/>
          <a:ln w="9525">
            <a:noFill/>
            <a:miter lim="800000"/>
            <a:headEnd/>
            <a:tailEnd/>
          </a:ln>
          <a:effectLst/>
        </p:spPr>
        <p:txBody>
          <a:bodyPr anchor="ctr">
            <a:spAutoFit/>
          </a:bodyPr>
          <a:lstStyle/>
          <a:p>
            <a:pPr algn="just"/>
            <a:r>
              <a:rPr lang="ru-RU"/>
              <a:t>Библиотечная профессия часто питается верой в то, что общество не допустит, чтобы самое ценное наследие, которым оно обладает, не являлось предметом забот и гибло. А общество, чувствуя, что такая надежда у хранителей наследия есть, приобретает уверенность в том, что те, кому поручено это дело, сами же ее и оправдывают. Предстоит еще немало сделать, чтобы профессия библиотекаря заняла достойное место в иерархии важнейших профессий. До сих пор все силы направлялись на то, чтобы выжить.</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5" y="0"/>
            <a:ext cx="9001125" cy="785813"/>
          </a:xfrm>
        </p:spPr>
        <p:txBody>
          <a:bodyPr rtlCol="0">
            <a:normAutofit fontScale="90000"/>
          </a:bodyPr>
          <a:lstStyle/>
          <a:p>
            <a:pPr eaLnBrk="1" fontAlgn="auto" hangingPunct="1">
              <a:spcAft>
                <a:spcPts val="0"/>
              </a:spcAft>
              <a:defRPr/>
            </a:pPr>
            <a:r>
              <a:rPr lang="ru-RU" b="1" i="1" dirty="0" smtClean="0">
                <a:solidFill>
                  <a:srgbClr val="C00000"/>
                </a:solidFill>
                <a:latin typeface="Book Antiqua" pitchFamily="18" charset="0"/>
              </a:rPr>
              <a:t>Где можно получить  профессию? </a:t>
            </a:r>
          </a:p>
        </p:txBody>
      </p:sp>
      <p:sp>
        <p:nvSpPr>
          <p:cNvPr id="50178" name="Прямоугольник 3"/>
          <p:cNvSpPr>
            <a:spLocks noChangeArrowheads="1"/>
          </p:cNvSpPr>
          <p:nvPr/>
        </p:nvSpPr>
        <p:spPr bwMode="auto">
          <a:xfrm>
            <a:off x="0" y="785813"/>
            <a:ext cx="9144000" cy="2432050"/>
          </a:xfrm>
          <a:prstGeom prst="rect">
            <a:avLst/>
          </a:prstGeom>
          <a:noFill/>
          <a:ln w="9525">
            <a:noFill/>
            <a:miter lim="800000"/>
            <a:headEnd/>
            <a:tailEnd/>
          </a:ln>
        </p:spPr>
        <p:txBody>
          <a:bodyPr>
            <a:spAutoFit/>
          </a:bodyPr>
          <a:lstStyle/>
          <a:p>
            <a:r>
              <a:rPr lang="ru-RU" sz="1400">
                <a:latin typeface="Dotum" pitchFamily="34" charset="-127"/>
                <a:cs typeface="Times New Roman" pitchFamily="18" charset="0"/>
              </a:rPr>
              <a:t>КРАСНОДАРСКИЙ ГОСУДАРСТВЕННЫЙ УНИВЕРСИТЕТ КУЛЬТУРЫ И ИСКУССТВ </a:t>
            </a:r>
            <a:br>
              <a:rPr lang="ru-RU" sz="1400">
                <a:latin typeface="Dotum" pitchFamily="34" charset="-127"/>
                <a:cs typeface="Times New Roman" pitchFamily="18" charset="0"/>
              </a:rPr>
            </a:br>
            <a:r>
              <a:rPr lang="ru-RU" sz="1400">
                <a:latin typeface="Dotum" pitchFamily="34" charset="-127"/>
                <a:cs typeface="Times New Roman" pitchFamily="18" charset="0"/>
                <a:hlinkClick r:id="rId2"/>
              </a:rPr>
              <a:t>Информационно-библиотечный факультет</a:t>
            </a:r>
            <a:endParaRPr lang="ru-RU" sz="1400">
              <a:latin typeface="Dotum" pitchFamily="34" charset="-127"/>
              <a:cs typeface="Times New Roman" pitchFamily="18" charset="0"/>
            </a:endParaRPr>
          </a:p>
          <a:p>
            <a:endParaRPr lang="ru-RU" sz="1400">
              <a:latin typeface="Dotum" pitchFamily="34" charset="-127"/>
              <a:cs typeface="Times New Roman" pitchFamily="18" charset="0"/>
            </a:endParaRPr>
          </a:p>
          <a:p>
            <a:r>
              <a:rPr lang="ru-RU" sz="1400">
                <a:latin typeface="Dotum" pitchFamily="34" charset="-127"/>
                <a:cs typeface="Times New Roman" pitchFamily="18" charset="0"/>
              </a:rPr>
              <a:t>МОСКОВСКИЙ ГОСУДАРСТВЕННЫЙ УНИВЕРСИТЕТ КУЛЬТУРЫ И ИСКУССТВ </a:t>
            </a:r>
            <a:br>
              <a:rPr lang="ru-RU" sz="1400">
                <a:latin typeface="Dotum" pitchFamily="34" charset="-127"/>
                <a:cs typeface="Times New Roman" pitchFamily="18" charset="0"/>
              </a:rPr>
            </a:br>
            <a:r>
              <a:rPr lang="ru-RU" sz="1400">
                <a:latin typeface="Dotum" pitchFamily="34" charset="-127"/>
                <a:cs typeface="Times New Roman" pitchFamily="18" charset="0"/>
                <a:hlinkClick r:id="rId3"/>
              </a:rPr>
              <a:t>Библиотечно-информационный институт</a:t>
            </a:r>
            <a:endParaRPr lang="ru-RU" sz="1400">
              <a:latin typeface="Dotum" pitchFamily="34" charset="-127"/>
              <a:cs typeface="Times New Roman" pitchFamily="18" charset="0"/>
            </a:endParaRPr>
          </a:p>
          <a:p>
            <a:endParaRPr lang="ru-RU" sz="1400">
              <a:latin typeface="Dotum" pitchFamily="34" charset="-127"/>
              <a:cs typeface="Times New Roman" pitchFamily="18" charset="0"/>
            </a:endParaRPr>
          </a:p>
          <a:p>
            <a:r>
              <a:rPr lang="ru-RU" sz="1400">
                <a:latin typeface="Dotum" pitchFamily="34" charset="-127"/>
                <a:cs typeface="Times New Roman" pitchFamily="18" charset="0"/>
              </a:rPr>
              <a:t>САНКТ-ПЕТЕРБУРГСКИЙ ГОСУДАРСТВЕННЫЙ УНИВЕРСИТЕТ КУЛЬТУРЫ И ИСКУССТВ </a:t>
            </a:r>
            <a:br>
              <a:rPr lang="ru-RU" sz="1400">
                <a:latin typeface="Dotum" pitchFamily="34" charset="-127"/>
                <a:cs typeface="Times New Roman" pitchFamily="18" charset="0"/>
              </a:rPr>
            </a:br>
            <a:r>
              <a:rPr lang="ru-RU" sz="1400">
                <a:latin typeface="Dotum" pitchFamily="34" charset="-127"/>
                <a:cs typeface="Times New Roman" pitchFamily="18" charset="0"/>
                <a:hlinkClick r:id="rId4"/>
              </a:rPr>
              <a:t>Библиотечно-информационный факультет</a:t>
            </a:r>
            <a:endParaRPr lang="ru-RU" sz="1400">
              <a:latin typeface="Dotum" pitchFamily="34" charset="-127"/>
              <a:cs typeface="Times New Roman" pitchFamily="18" charset="0"/>
            </a:endParaRPr>
          </a:p>
          <a:p>
            <a:endParaRPr lang="ru-RU" sz="1400">
              <a:latin typeface="Dotum" pitchFamily="34" charset="-127"/>
              <a:cs typeface="Times New Roman" pitchFamily="18" charset="0"/>
            </a:endParaRPr>
          </a:p>
          <a:p>
            <a:r>
              <a:rPr lang="ru-RU" sz="1400" i="1">
                <a:effectLst>
                  <a:outerShdw blurRad="38100" dist="38100" dir="2700000" algn="tl">
                    <a:srgbClr val="C0C0C0"/>
                  </a:outerShdw>
                </a:effectLst>
                <a:latin typeface="Dotum" pitchFamily="34" charset="-127"/>
              </a:rPr>
              <a:t>Крымский университет культуры и туризма (КУКиТ)</a:t>
            </a:r>
            <a:r>
              <a:rPr lang="ru-RU" sz="1400" i="1">
                <a:solidFill>
                  <a:srgbClr val="FFFF66"/>
                </a:solidFill>
                <a:effectLst>
                  <a:outerShdw blurRad="38100" dist="38100" dir="2700000" algn="tl">
                    <a:srgbClr val="C0C0C0"/>
                  </a:outerShdw>
                </a:effectLst>
                <a:latin typeface="Dotum" pitchFamily="34" charset="-127"/>
              </a:rPr>
              <a:t> </a:t>
            </a:r>
          </a:p>
          <a:p>
            <a:endParaRPr lang="ru-RU" sz="1400">
              <a:latin typeface="Dotum" pitchFamily="34" charset="-127"/>
              <a:cs typeface="Times New Roman" pitchFamily="18" charset="0"/>
            </a:endParaRPr>
          </a:p>
        </p:txBody>
      </p:sp>
      <p:sp>
        <p:nvSpPr>
          <p:cNvPr id="50180" name="Rectangle 4"/>
          <p:cNvSpPr>
            <a:spLocks noChangeArrowheads="1"/>
          </p:cNvSpPr>
          <p:nvPr/>
        </p:nvSpPr>
        <p:spPr bwMode="auto">
          <a:xfrm>
            <a:off x="0" y="2924175"/>
            <a:ext cx="6205538" cy="366713"/>
          </a:xfrm>
          <a:prstGeom prst="rect">
            <a:avLst/>
          </a:prstGeom>
          <a:noFill/>
          <a:ln w="9525">
            <a:noFill/>
            <a:miter lim="800000"/>
            <a:headEnd/>
            <a:tailEnd/>
          </a:ln>
          <a:effectLst/>
        </p:spPr>
        <p:txBody>
          <a:bodyPr wrap="none">
            <a:spAutoFit/>
          </a:bodyPr>
          <a:lstStyle/>
          <a:p>
            <a:pPr>
              <a:spcBef>
                <a:spcPct val="20000"/>
              </a:spcBef>
              <a:buClr>
                <a:schemeClr val="hlink"/>
              </a:buClr>
              <a:buFont typeface="Wingdings" pitchFamily="2" charset="2"/>
              <a:buChar char="§"/>
            </a:pPr>
            <a:r>
              <a:rPr lang="ru-RU" i="1">
                <a:effectLst>
                  <a:outerShdw blurRad="38100" dist="38100" dir="2700000" algn="tl">
                    <a:srgbClr val="C0C0C0"/>
                  </a:outerShdw>
                </a:effectLst>
              </a:rPr>
              <a:t>Крымский университет культуры и туризма (КУКиТ)</a:t>
            </a:r>
            <a:r>
              <a:rPr lang="ru-RU"/>
              <a:t> </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5" y="142875"/>
            <a:ext cx="8858250" cy="928688"/>
          </a:xfrm>
        </p:spPr>
        <p:txBody>
          <a:bodyPr rtlCol="0">
            <a:normAutofit fontScale="90000"/>
          </a:bodyPr>
          <a:lstStyle/>
          <a:p>
            <a:pPr eaLnBrk="1" fontAlgn="auto" hangingPunct="1">
              <a:spcAft>
                <a:spcPts val="0"/>
              </a:spcAft>
              <a:defRPr/>
            </a:pPr>
            <a:r>
              <a:rPr lang="ru-RU" b="1" i="1" dirty="0" smtClean="0">
                <a:solidFill>
                  <a:srgbClr val="C00000"/>
                </a:solidFill>
                <a:latin typeface="Book Antiqua" pitchFamily="18" charset="0"/>
              </a:rPr>
              <a:t>Что можно прочитать о профессии?</a:t>
            </a:r>
          </a:p>
        </p:txBody>
      </p:sp>
      <p:pic>
        <p:nvPicPr>
          <p:cNvPr id="53250" name="Picture 2"/>
          <p:cNvPicPr>
            <a:picLocks noChangeAspect="1" noChangeArrowheads="1"/>
          </p:cNvPicPr>
          <p:nvPr/>
        </p:nvPicPr>
        <p:blipFill>
          <a:blip r:embed="rId2"/>
          <a:srcRect/>
          <a:stretch>
            <a:fillRect/>
          </a:stretch>
        </p:blipFill>
        <p:spPr bwMode="auto">
          <a:xfrm>
            <a:off x="142875" y="3952875"/>
            <a:ext cx="1905000" cy="2905125"/>
          </a:xfrm>
          <a:prstGeom prst="rect">
            <a:avLst/>
          </a:prstGeom>
          <a:noFill/>
          <a:ln w="9525">
            <a:noFill/>
            <a:miter lim="800000"/>
            <a:headEnd/>
            <a:tailEnd/>
          </a:ln>
        </p:spPr>
      </p:pic>
      <p:pic>
        <p:nvPicPr>
          <p:cNvPr id="53251" name="Picture 3"/>
          <p:cNvPicPr>
            <a:picLocks noChangeAspect="1" noChangeArrowheads="1"/>
          </p:cNvPicPr>
          <p:nvPr/>
        </p:nvPicPr>
        <p:blipFill>
          <a:blip r:embed="rId3"/>
          <a:srcRect/>
          <a:stretch>
            <a:fillRect/>
          </a:stretch>
        </p:blipFill>
        <p:spPr bwMode="auto">
          <a:xfrm>
            <a:off x="2143125" y="1214438"/>
            <a:ext cx="2024063" cy="2859087"/>
          </a:xfrm>
          <a:prstGeom prst="rect">
            <a:avLst/>
          </a:prstGeom>
          <a:noFill/>
          <a:ln w="9525">
            <a:noFill/>
            <a:miter lim="800000"/>
            <a:headEnd/>
            <a:tailEnd/>
          </a:ln>
        </p:spPr>
      </p:pic>
      <p:pic>
        <p:nvPicPr>
          <p:cNvPr id="53252" name="Picture 4"/>
          <p:cNvPicPr>
            <a:picLocks noChangeAspect="1" noChangeArrowheads="1"/>
          </p:cNvPicPr>
          <p:nvPr/>
        </p:nvPicPr>
        <p:blipFill>
          <a:blip r:embed="rId4"/>
          <a:srcRect/>
          <a:stretch>
            <a:fillRect/>
          </a:stretch>
        </p:blipFill>
        <p:spPr bwMode="auto">
          <a:xfrm>
            <a:off x="4143375" y="1285875"/>
            <a:ext cx="2090738" cy="2857500"/>
          </a:xfrm>
          <a:prstGeom prst="rect">
            <a:avLst/>
          </a:prstGeom>
          <a:noFill/>
          <a:ln w="9525">
            <a:noFill/>
            <a:miter lim="800000"/>
            <a:headEnd/>
            <a:tailEnd/>
          </a:ln>
        </p:spPr>
      </p:pic>
      <p:pic>
        <p:nvPicPr>
          <p:cNvPr id="53253" name="Picture 5"/>
          <p:cNvPicPr>
            <a:picLocks noChangeAspect="1" noChangeArrowheads="1"/>
          </p:cNvPicPr>
          <p:nvPr/>
        </p:nvPicPr>
        <p:blipFill>
          <a:blip r:embed="rId5"/>
          <a:srcRect/>
          <a:stretch>
            <a:fillRect/>
          </a:stretch>
        </p:blipFill>
        <p:spPr bwMode="auto">
          <a:xfrm>
            <a:off x="6286500" y="857250"/>
            <a:ext cx="2076450" cy="2981325"/>
          </a:xfrm>
          <a:prstGeom prst="rect">
            <a:avLst/>
          </a:prstGeom>
          <a:noFill/>
          <a:ln w="9525">
            <a:noFill/>
            <a:miter lim="800000"/>
            <a:headEnd/>
            <a:tailEnd/>
          </a:ln>
        </p:spPr>
      </p:pic>
      <p:pic>
        <p:nvPicPr>
          <p:cNvPr id="53254" name="Picture 6"/>
          <p:cNvPicPr>
            <a:picLocks noChangeAspect="1" noChangeArrowheads="1"/>
          </p:cNvPicPr>
          <p:nvPr/>
        </p:nvPicPr>
        <p:blipFill>
          <a:blip r:embed="rId6"/>
          <a:srcRect/>
          <a:stretch>
            <a:fillRect/>
          </a:stretch>
        </p:blipFill>
        <p:spPr bwMode="auto">
          <a:xfrm>
            <a:off x="142875" y="642938"/>
            <a:ext cx="2076450" cy="3124200"/>
          </a:xfrm>
          <a:prstGeom prst="rect">
            <a:avLst/>
          </a:prstGeom>
          <a:noFill/>
          <a:ln w="9525">
            <a:noFill/>
            <a:miter lim="800000"/>
            <a:headEnd/>
            <a:tailEnd/>
          </a:ln>
        </p:spPr>
      </p:pic>
      <p:pic>
        <p:nvPicPr>
          <p:cNvPr id="53255" name="Picture 7"/>
          <p:cNvPicPr>
            <a:picLocks noChangeAspect="1" noChangeArrowheads="1"/>
          </p:cNvPicPr>
          <p:nvPr/>
        </p:nvPicPr>
        <p:blipFill>
          <a:blip r:embed="rId7"/>
          <a:srcRect/>
          <a:stretch>
            <a:fillRect/>
          </a:stretch>
        </p:blipFill>
        <p:spPr bwMode="auto">
          <a:xfrm>
            <a:off x="2214563" y="4010025"/>
            <a:ext cx="1905000" cy="2847975"/>
          </a:xfrm>
          <a:prstGeom prst="rect">
            <a:avLst/>
          </a:prstGeom>
          <a:noFill/>
          <a:ln w="9525">
            <a:noFill/>
            <a:miter lim="800000"/>
            <a:headEnd/>
            <a:tailEnd/>
          </a:ln>
        </p:spPr>
      </p:pic>
      <p:pic>
        <p:nvPicPr>
          <p:cNvPr id="53256" name="Picture 8"/>
          <p:cNvPicPr>
            <a:picLocks noChangeAspect="1" noChangeArrowheads="1"/>
          </p:cNvPicPr>
          <p:nvPr/>
        </p:nvPicPr>
        <p:blipFill>
          <a:blip r:embed="rId8"/>
          <a:srcRect/>
          <a:stretch>
            <a:fillRect/>
          </a:stretch>
        </p:blipFill>
        <p:spPr bwMode="auto">
          <a:xfrm>
            <a:off x="4143375" y="4124325"/>
            <a:ext cx="2143125" cy="2733675"/>
          </a:xfrm>
          <a:prstGeom prst="rect">
            <a:avLst/>
          </a:prstGeom>
          <a:noFill/>
          <a:ln w="9525">
            <a:noFill/>
            <a:miter lim="800000"/>
            <a:headEnd/>
            <a:tailEnd/>
          </a:ln>
        </p:spPr>
      </p:pic>
      <p:pic>
        <p:nvPicPr>
          <p:cNvPr id="53257" name="Picture 10"/>
          <p:cNvPicPr>
            <a:picLocks noChangeAspect="1" noChangeArrowheads="1"/>
          </p:cNvPicPr>
          <p:nvPr/>
        </p:nvPicPr>
        <p:blipFill>
          <a:blip r:embed="rId9"/>
          <a:srcRect/>
          <a:stretch>
            <a:fillRect/>
          </a:stretch>
        </p:blipFill>
        <p:spPr bwMode="auto">
          <a:xfrm>
            <a:off x="6286500" y="3714750"/>
            <a:ext cx="2214563" cy="314325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Заголовок 1"/>
          <p:cNvSpPr>
            <a:spLocks noGrp="1"/>
          </p:cNvSpPr>
          <p:nvPr>
            <p:ph type="title"/>
          </p:nvPr>
        </p:nvSpPr>
        <p:spPr>
          <a:xfrm>
            <a:off x="457200" y="0"/>
            <a:ext cx="8229600" cy="928688"/>
          </a:xfrm>
        </p:spPr>
        <p:txBody>
          <a:bodyPr/>
          <a:lstStyle/>
          <a:p>
            <a:pPr eaLnBrk="1" hangingPunct="1"/>
            <a:r>
              <a:rPr lang="ru-RU" b="1" smtClean="0">
                <a:solidFill>
                  <a:srgbClr val="C00000"/>
                </a:solidFill>
                <a:latin typeface="Book Antiqua" pitchFamily="18" charset="0"/>
              </a:rPr>
              <a:t>Цитаты о профессии</a:t>
            </a:r>
          </a:p>
        </p:txBody>
      </p:sp>
      <p:sp>
        <p:nvSpPr>
          <p:cNvPr id="54274" name="Rectangle 1"/>
          <p:cNvSpPr>
            <a:spLocks noChangeArrowheads="1"/>
          </p:cNvSpPr>
          <p:nvPr/>
        </p:nvSpPr>
        <p:spPr bwMode="auto">
          <a:xfrm>
            <a:off x="0" y="1071563"/>
            <a:ext cx="9144000" cy="8956675"/>
          </a:xfrm>
          <a:prstGeom prst="rect">
            <a:avLst/>
          </a:prstGeom>
          <a:noFill/>
          <a:ln w="9525">
            <a:noFill/>
            <a:miter lim="800000"/>
            <a:headEnd/>
            <a:tailEnd/>
          </a:ln>
        </p:spPr>
        <p:txBody>
          <a:bodyPr anchor="ctr">
            <a:spAutoFit/>
          </a:bodyPr>
          <a:lstStyle/>
          <a:p>
            <a:r>
              <a:rPr lang="ru-RU">
                <a:solidFill>
                  <a:srgbClr val="333333"/>
                </a:solidFill>
                <a:latin typeface="Book Antiqua" pitchFamily="18" charset="0"/>
                <a:cs typeface="Times New Roman" pitchFamily="18" charset="0"/>
              </a:rPr>
              <a:t> Библиотекарь - первый вестник Красоты и Знания</a:t>
            </a:r>
            <a:r>
              <a:rPr lang="ru-RU">
                <a:solidFill>
                  <a:srgbClr val="C00000"/>
                </a:solidFill>
                <a:latin typeface="Georgia" pitchFamily="18" charset="0"/>
                <a:cs typeface="Times New Roman" pitchFamily="18" charset="0"/>
              </a:rPr>
              <a:t>.               (</a:t>
            </a:r>
            <a:r>
              <a:rPr lang="ru-RU" b="1" i="1">
                <a:solidFill>
                  <a:srgbClr val="C00000"/>
                </a:solidFill>
                <a:latin typeface="Georgia" pitchFamily="18" charset="0"/>
                <a:cs typeface="Times New Roman" pitchFamily="18" charset="0"/>
              </a:rPr>
              <a:t>Н.Рерих)</a:t>
            </a:r>
          </a:p>
          <a:p>
            <a:r>
              <a:rPr lang="ru-RU">
                <a:latin typeface="Book Antiqua" pitchFamily="18" charset="0"/>
                <a:cs typeface="Times New Roman" pitchFamily="18" charset="0"/>
              </a:rPr>
              <a:t> Всякий, изучающий науки, входящий сюда, не хлопай дверью и не стучи грубо ногами - это неприятно музам.  Если ты найдешь кого здесь уже сидящим, поч-тительно поклонись молча и не занимайся болтовней.         </a:t>
            </a:r>
            <a:r>
              <a:rPr lang="ru-RU" b="1" i="1">
                <a:solidFill>
                  <a:srgbClr val="C00000"/>
                </a:solidFill>
                <a:latin typeface="Georgia" pitchFamily="18" charset="0"/>
                <a:cs typeface="Times New Roman" pitchFamily="18" charset="0"/>
              </a:rPr>
              <a:t>(Надпись на  </a:t>
            </a:r>
          </a:p>
          <a:p>
            <a:r>
              <a:rPr lang="ru-RU" b="1" i="1">
                <a:solidFill>
                  <a:srgbClr val="C00000"/>
                </a:solidFill>
                <a:latin typeface="Georgia" pitchFamily="18" charset="0"/>
                <a:cs typeface="Times New Roman" pitchFamily="18" charset="0"/>
              </a:rPr>
              <a:t>                                                                                                         библиотеке  </a:t>
            </a:r>
            <a:r>
              <a:rPr lang="en-US" b="1" i="1">
                <a:solidFill>
                  <a:srgbClr val="C00000"/>
                </a:solidFill>
                <a:latin typeface="Georgia" pitchFamily="18" charset="0"/>
                <a:cs typeface="Times New Roman" pitchFamily="18" charset="0"/>
              </a:rPr>
              <a:t>XV</a:t>
            </a:r>
            <a:r>
              <a:rPr lang="ru-RU" b="1" i="1">
                <a:solidFill>
                  <a:srgbClr val="C00000"/>
                </a:solidFill>
                <a:latin typeface="Georgia" pitchFamily="18" charset="0"/>
                <a:cs typeface="Times New Roman" pitchFamily="18" charset="0"/>
              </a:rPr>
              <a:t> века)</a:t>
            </a:r>
          </a:p>
          <a:p>
            <a:r>
              <a:rPr lang="ru-RU">
                <a:latin typeface="Book Antiqua" pitchFamily="18" charset="0"/>
                <a:cs typeface="Times New Roman" pitchFamily="18" charset="0"/>
              </a:rPr>
              <a:t>Быть библиотекарем значит то же, что ехать на велосипеде: если вы перестаете нажимать на педали и двигаться вперед, вы падаете</a:t>
            </a:r>
            <a:r>
              <a:rPr lang="ru-RU" b="1">
                <a:latin typeface="Book Antiqua" pitchFamily="18" charset="0"/>
                <a:cs typeface="Times New Roman" pitchFamily="18" charset="0"/>
              </a:rPr>
              <a:t>.</a:t>
            </a:r>
            <a:r>
              <a:rPr lang="ru-RU" b="1">
                <a:solidFill>
                  <a:srgbClr val="C00000"/>
                </a:solidFill>
                <a:latin typeface="Book Antiqua" pitchFamily="18" charset="0"/>
                <a:cs typeface="Times New Roman" pitchFamily="18" charset="0"/>
              </a:rPr>
              <a:t>        </a:t>
            </a:r>
            <a:r>
              <a:rPr lang="ru-RU" b="1">
                <a:solidFill>
                  <a:srgbClr val="C00000"/>
                </a:solidFill>
                <a:latin typeface="Georgia" pitchFamily="18" charset="0"/>
                <a:cs typeface="Times New Roman" pitchFamily="18" charset="0"/>
              </a:rPr>
              <a:t>(</a:t>
            </a:r>
            <a:r>
              <a:rPr lang="ru-RU" b="1" i="1">
                <a:solidFill>
                  <a:srgbClr val="C00000"/>
                </a:solidFill>
                <a:latin typeface="Georgia" pitchFamily="18" charset="0"/>
                <a:cs typeface="Times New Roman" pitchFamily="18" charset="0"/>
              </a:rPr>
              <a:t>Д.Шумахер)</a:t>
            </a:r>
          </a:p>
          <a:p>
            <a:r>
              <a:rPr lang="ru-RU">
                <a:latin typeface="Georgia" pitchFamily="18" charset="0"/>
                <a:cs typeface="Times New Roman" pitchFamily="18" charset="0"/>
              </a:rPr>
              <a:t>Библиотекарь…должен сам всем приходящим учтиво, ласково и помощником к приобретению полезного знания себя показывать.         </a:t>
            </a:r>
            <a:r>
              <a:rPr lang="ru-RU" b="1">
                <a:solidFill>
                  <a:srgbClr val="C00000"/>
                </a:solidFill>
                <a:latin typeface="Georgia" pitchFamily="18" charset="0"/>
                <a:cs typeface="Times New Roman" pitchFamily="18" charset="0"/>
              </a:rPr>
              <a:t>(</a:t>
            </a:r>
            <a:r>
              <a:rPr lang="ru-RU" b="1" i="1">
                <a:solidFill>
                  <a:srgbClr val="C00000"/>
                </a:solidFill>
                <a:latin typeface="Georgia" pitchFamily="18" charset="0"/>
                <a:cs typeface="Times New Roman" pitchFamily="18" charset="0"/>
              </a:rPr>
              <a:t>XVIII в., В.Н. Татищев,   </a:t>
            </a:r>
          </a:p>
          <a:p>
            <a:r>
              <a:rPr lang="ru-RU" b="1" i="1">
                <a:solidFill>
                  <a:srgbClr val="C00000"/>
                </a:solidFill>
                <a:latin typeface="Georgia" pitchFamily="18" charset="0"/>
                <a:cs typeface="Times New Roman" pitchFamily="18" charset="0"/>
              </a:rPr>
              <a:t>                                            российский историк,  государственный деятель)</a:t>
            </a:r>
          </a:p>
          <a:p>
            <a:r>
              <a:rPr lang="ru-RU">
                <a:latin typeface="Book Antiqua" pitchFamily="18" charset="0"/>
                <a:cs typeface="Times New Roman" pitchFamily="18" charset="0"/>
              </a:rPr>
              <a:t>Моя родина там, где моя библиотека.                              </a:t>
            </a:r>
            <a:r>
              <a:rPr lang="ru-RU" b="1">
                <a:solidFill>
                  <a:srgbClr val="C00000"/>
                </a:solidFill>
                <a:latin typeface="Book Antiqua" pitchFamily="18" charset="0"/>
                <a:cs typeface="Times New Roman" pitchFamily="18" charset="0"/>
              </a:rPr>
              <a:t>(</a:t>
            </a:r>
            <a:r>
              <a:rPr lang="ru-RU" b="1" i="1">
                <a:solidFill>
                  <a:srgbClr val="C00000"/>
                </a:solidFill>
                <a:latin typeface="Georgia" pitchFamily="18" charset="0"/>
                <a:cs typeface="Times New Roman" pitchFamily="18" charset="0"/>
              </a:rPr>
              <a:t>Эразм Роттердамский)</a:t>
            </a:r>
          </a:p>
          <a:p>
            <a:r>
              <a:rPr lang="ru-RU">
                <a:latin typeface="Book Antiqua" pitchFamily="18" charset="0"/>
                <a:cs typeface="Times New Roman" pitchFamily="18" charset="0"/>
              </a:rPr>
              <a:t>Книга - друг одинокого, а библиотека - убежище бездомного.</a:t>
            </a:r>
            <a:r>
              <a:rPr lang="ru-RU" i="1">
                <a:latin typeface="Book Antiqua" pitchFamily="18" charset="0"/>
                <a:cs typeface="Times New Roman" pitchFamily="18" charset="0"/>
              </a:rPr>
              <a:t> </a:t>
            </a:r>
            <a:r>
              <a:rPr lang="ru-RU">
                <a:latin typeface="Book Antiqua" pitchFamily="18" charset="0"/>
                <a:cs typeface="Times New Roman" pitchFamily="18" charset="0"/>
              </a:rPr>
              <a:t> </a:t>
            </a:r>
          </a:p>
          <a:p>
            <a:r>
              <a:rPr lang="ru-RU" b="1" i="1">
                <a:solidFill>
                  <a:srgbClr val="C00000"/>
                </a:solidFill>
                <a:latin typeface="Book Antiqua" pitchFamily="18" charset="0"/>
                <a:cs typeface="Times New Roman" pitchFamily="18" charset="0"/>
              </a:rPr>
              <a:t>                                                                                                       (</a:t>
            </a:r>
            <a:r>
              <a:rPr lang="ru-RU" b="1" i="1">
                <a:solidFill>
                  <a:srgbClr val="C00000"/>
                </a:solidFill>
                <a:latin typeface="Georgia" pitchFamily="18" charset="0"/>
                <a:cs typeface="Times New Roman" pitchFamily="18" charset="0"/>
              </a:rPr>
              <a:t>Стефан Витвицкий)</a:t>
            </a:r>
          </a:p>
          <a:p>
            <a:r>
              <a:rPr lang="ru-RU">
                <a:latin typeface="Book Antiqua" pitchFamily="18" charset="0"/>
                <a:cs typeface="Times New Roman" pitchFamily="18" charset="0"/>
              </a:rPr>
              <a:t>Библиотеки - это сокровищницы всех богатств человеческого духа. </a:t>
            </a:r>
          </a:p>
          <a:p>
            <a:r>
              <a:rPr lang="ru-RU">
                <a:latin typeface="Book Antiqua" pitchFamily="18" charset="0"/>
                <a:cs typeface="Times New Roman" pitchFamily="18" charset="0"/>
              </a:rPr>
              <a:t>                                                                                                                           </a:t>
            </a:r>
            <a:r>
              <a:rPr lang="ru-RU" b="1" i="1">
                <a:solidFill>
                  <a:srgbClr val="C00000"/>
                </a:solidFill>
                <a:latin typeface="Georgia" pitchFamily="18" charset="0"/>
                <a:cs typeface="Times New Roman" pitchFamily="18" charset="0"/>
              </a:rPr>
              <a:t>(Г.В. Лейбниц)</a:t>
            </a:r>
          </a:p>
          <a:p>
            <a:r>
              <a:rPr lang="ru-RU">
                <a:latin typeface="Book Antiqua" pitchFamily="18" charset="0"/>
                <a:cs typeface="Times New Roman" pitchFamily="18" charset="0"/>
              </a:rPr>
              <a:t>Библиотеки — это память человечества.                                   </a:t>
            </a:r>
            <a:r>
              <a:rPr lang="ru-RU">
                <a:solidFill>
                  <a:srgbClr val="C00000"/>
                </a:solidFill>
                <a:latin typeface="Book Antiqua" pitchFamily="18" charset="0"/>
                <a:cs typeface="Times New Roman" pitchFamily="18" charset="0"/>
              </a:rPr>
              <a:t>(</a:t>
            </a:r>
            <a:r>
              <a:rPr lang="ru-RU" b="1" i="1">
                <a:solidFill>
                  <a:srgbClr val="C00000"/>
                </a:solidFill>
                <a:latin typeface="Georgia" pitchFamily="18" charset="0"/>
                <a:cs typeface="Times New Roman" pitchFamily="18" charset="0"/>
              </a:rPr>
              <a:t>Бернард Шоу)</a:t>
            </a:r>
          </a:p>
          <a:p>
            <a:r>
              <a:rPr lang="ru-RU">
                <a:latin typeface="Book Antiqua" pitchFamily="18" charset="0"/>
                <a:cs typeface="Times New Roman" pitchFamily="18" charset="0"/>
              </a:rPr>
              <a:t>Библиотека – это открытый стол идей, за который приглашен каждый, за которым каждый найдет ту пищу, которую ищет; это – запасный магазин, куда они поло-жили свои мысли и открытия, а другие берут их в рост</a:t>
            </a:r>
            <a:r>
              <a:rPr lang="ru-RU" b="1" i="1">
                <a:latin typeface="Georgia" pitchFamily="18" charset="0"/>
                <a:cs typeface="Times New Roman" pitchFamily="18" charset="0"/>
              </a:rPr>
              <a:t>.</a:t>
            </a:r>
            <a:r>
              <a:rPr lang="ru-RU" b="1" i="1">
                <a:solidFill>
                  <a:srgbClr val="C00000"/>
                </a:solidFill>
                <a:latin typeface="Georgia" pitchFamily="18" charset="0"/>
                <a:cs typeface="Times New Roman" pitchFamily="18" charset="0"/>
              </a:rPr>
              <a:t>                   (А.И. Герцен)</a:t>
            </a:r>
          </a:p>
          <a:p>
            <a:endParaRPr lang="ru-RU" b="1" i="1">
              <a:solidFill>
                <a:srgbClr val="C00000"/>
              </a:solidFill>
              <a:latin typeface="Georgia" pitchFamily="18" charset="0"/>
              <a:cs typeface="Times New Roman" pitchFamily="18" charset="0"/>
            </a:endParaRPr>
          </a:p>
          <a:p>
            <a:endParaRPr lang="ru-RU" b="1">
              <a:solidFill>
                <a:srgbClr val="C00000"/>
              </a:solidFill>
              <a:latin typeface="Georgia" pitchFamily="18" charset="0"/>
              <a:cs typeface="Times New Roman" pitchFamily="18" charset="0"/>
            </a:endParaRPr>
          </a:p>
          <a:p>
            <a:endParaRPr lang="ru-RU" b="1" i="1">
              <a:solidFill>
                <a:srgbClr val="C00000"/>
              </a:solidFill>
              <a:latin typeface="Georgia" pitchFamily="18" charset="0"/>
              <a:cs typeface="Times New Roman" pitchFamily="18" charset="0"/>
            </a:endParaRPr>
          </a:p>
          <a:p>
            <a:endParaRPr lang="ru-RU" b="1" i="1">
              <a:solidFill>
                <a:srgbClr val="C00000"/>
              </a:solidFill>
              <a:latin typeface="Georgia" pitchFamily="18" charset="0"/>
              <a:cs typeface="Times New Roman" pitchFamily="18" charset="0"/>
            </a:endParaRPr>
          </a:p>
          <a:p>
            <a:endParaRPr lang="ru-RU" b="1" i="1">
              <a:solidFill>
                <a:srgbClr val="C00000"/>
              </a:solidFill>
              <a:latin typeface="Georgia" pitchFamily="18" charset="0"/>
              <a:cs typeface="Times New Roman" pitchFamily="18" charset="0"/>
            </a:endParaRPr>
          </a:p>
          <a:p>
            <a:endParaRPr lang="ru-RU" b="1" i="1">
              <a:solidFill>
                <a:srgbClr val="C00000"/>
              </a:solidFill>
              <a:latin typeface="Georgia" pitchFamily="18" charset="0"/>
              <a:cs typeface="Times New Roman" pitchFamily="18" charset="0"/>
            </a:endParaRPr>
          </a:p>
          <a:p>
            <a:endParaRPr lang="ru-RU" b="1">
              <a:solidFill>
                <a:srgbClr val="C00000"/>
              </a:solidFill>
              <a:latin typeface="Georgia" pitchFamily="18" charset="0"/>
              <a:cs typeface="Times New Roman" pitchFamily="18" charset="0"/>
            </a:endParaRPr>
          </a:p>
          <a:p>
            <a:endParaRPr lang="ru-RU" b="1" i="1">
              <a:solidFill>
                <a:srgbClr val="C00000"/>
              </a:solidFill>
              <a:latin typeface="Book Antiqua" pitchFamily="18" charset="0"/>
              <a:cs typeface="Times New Roman" pitchFamily="18" charset="0"/>
            </a:endParaRPr>
          </a:p>
          <a:p>
            <a:r>
              <a:rPr lang="ru-RU" i="1">
                <a:latin typeface="Book Antiqua" pitchFamily="18" charset="0"/>
                <a:cs typeface="Times New Roman" pitchFamily="18" charset="0"/>
              </a:rPr>
              <a:t/>
            </a:r>
            <a:br>
              <a:rPr lang="ru-RU" i="1">
                <a:latin typeface="Book Antiqua" pitchFamily="18" charset="0"/>
                <a:cs typeface="Times New Roman" pitchFamily="18" charset="0"/>
              </a:rPr>
            </a:br>
            <a:endParaRPr lang="ru-RU" b="1" i="1">
              <a:solidFill>
                <a:srgbClr val="C00000"/>
              </a:solidFill>
              <a:latin typeface="Book Antiqua" pitchFamily="18" charset="0"/>
              <a:cs typeface="Times New Roman" pitchFamily="18" charset="0"/>
            </a:endParaRPr>
          </a:p>
          <a:p>
            <a:endParaRPr lang="ru-RU" b="1" i="1">
              <a:solidFill>
                <a:srgbClr val="C00000"/>
              </a:solidFill>
              <a:latin typeface="Book Antiqua" pitchFamily="18" charset="0"/>
              <a:cs typeface="Times New Roman" pitchFamily="18" charset="0"/>
            </a:endParaRPr>
          </a:p>
          <a:p>
            <a:pPr eaLnBrk="0" hangingPunct="0"/>
            <a:r>
              <a:rPr lang="ru-RU">
                <a:cs typeface="Times New Roman" pitchFamily="18" charset="0"/>
              </a:rPr>
              <a:t> </a:t>
            </a: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Заголовок 1"/>
          <p:cNvSpPr>
            <a:spLocks noGrp="1"/>
          </p:cNvSpPr>
          <p:nvPr>
            <p:ph type="title"/>
          </p:nvPr>
        </p:nvSpPr>
        <p:spPr>
          <a:xfrm>
            <a:off x="457200" y="142875"/>
            <a:ext cx="8229600" cy="1500188"/>
          </a:xfrm>
        </p:spPr>
        <p:txBody>
          <a:bodyPr/>
          <a:lstStyle/>
          <a:p>
            <a:pPr eaLnBrk="1" hangingPunct="1"/>
            <a:r>
              <a:rPr lang="ru-RU" b="1" smtClean="0">
                <a:solidFill>
                  <a:srgbClr val="C00000"/>
                </a:solidFill>
                <a:latin typeface="Bookman Old Style" pitchFamily="18" charset="0"/>
              </a:rPr>
              <a:t>Профессиональный праздник</a:t>
            </a:r>
            <a:endParaRPr lang="ru-RU" b="1" smtClean="0">
              <a:solidFill>
                <a:srgbClr val="C00000"/>
              </a:solidFill>
            </a:endParaRPr>
          </a:p>
        </p:txBody>
      </p:sp>
      <p:sp>
        <p:nvSpPr>
          <p:cNvPr id="64514" name="Прямоугольник 3"/>
          <p:cNvSpPr>
            <a:spLocks noChangeArrowheads="1"/>
          </p:cNvSpPr>
          <p:nvPr/>
        </p:nvSpPr>
        <p:spPr bwMode="auto">
          <a:xfrm>
            <a:off x="214313" y="1714500"/>
            <a:ext cx="8715375" cy="4154488"/>
          </a:xfrm>
          <a:prstGeom prst="rect">
            <a:avLst/>
          </a:prstGeom>
          <a:noFill/>
          <a:ln w="9525">
            <a:noFill/>
            <a:miter lim="800000"/>
            <a:headEnd/>
            <a:tailEnd/>
          </a:ln>
        </p:spPr>
        <p:txBody>
          <a:bodyPr>
            <a:spAutoFit/>
          </a:bodyPr>
          <a:lstStyle/>
          <a:p>
            <a:pPr algn="ctr"/>
            <a:r>
              <a:rPr lang="ru-RU" sz="4400">
                <a:latin typeface="Bookman Old Style" pitchFamily="18" charset="0"/>
              </a:rPr>
              <a:t>День библиотек отмечается ежегодно 27 мая, с 1995 г. </a:t>
            </a:r>
            <a:endParaRPr lang="en-US" sz="4400">
              <a:latin typeface="Bookman Old Style" pitchFamily="18" charset="0"/>
            </a:endParaRPr>
          </a:p>
          <a:p>
            <a:pPr algn="ctr"/>
            <a:r>
              <a:rPr lang="ru-RU" sz="4400">
                <a:latin typeface="Bookman Old Style" pitchFamily="18" charset="0"/>
              </a:rPr>
              <a:t>В этот день, в 1795 году императрица Екатерина II основала Российскую национальную библиотеку.</a:t>
            </a:r>
          </a:p>
        </p:txBody>
      </p:sp>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2"/>
          <p:cNvPicPr>
            <a:picLocks noChangeAspect="1" noChangeArrowheads="1"/>
          </p:cNvPicPr>
          <p:nvPr/>
        </p:nvPicPr>
        <p:blipFill>
          <a:blip r:embed="rId2"/>
          <a:srcRect l="10176" t="3125" r="9865" b="11458"/>
          <a:stretch>
            <a:fillRect/>
          </a:stretch>
        </p:blipFill>
        <p:spPr bwMode="auto">
          <a:xfrm>
            <a:off x="0" y="0"/>
            <a:ext cx="4714875" cy="6858000"/>
          </a:xfrm>
          <a:prstGeom prst="rect">
            <a:avLst/>
          </a:prstGeom>
          <a:noFill/>
          <a:ln w="9525">
            <a:noFill/>
            <a:miter lim="800000"/>
            <a:headEnd/>
            <a:tailEnd/>
          </a:ln>
        </p:spPr>
      </p:pic>
      <p:pic>
        <p:nvPicPr>
          <p:cNvPr id="65538" name="Picture 4"/>
          <p:cNvPicPr>
            <a:picLocks noChangeAspect="1" noChangeArrowheads="1"/>
          </p:cNvPicPr>
          <p:nvPr/>
        </p:nvPicPr>
        <p:blipFill>
          <a:blip r:embed="rId3"/>
          <a:srcRect/>
          <a:stretch>
            <a:fillRect/>
          </a:stretch>
        </p:blipFill>
        <p:spPr bwMode="auto">
          <a:xfrm>
            <a:off x="4643438" y="3297238"/>
            <a:ext cx="4500562" cy="3560762"/>
          </a:xfrm>
          <a:prstGeom prst="rect">
            <a:avLst/>
          </a:prstGeom>
          <a:noFill/>
          <a:ln w="9525">
            <a:noFill/>
            <a:miter lim="800000"/>
            <a:headEnd/>
            <a:tailEnd/>
          </a:ln>
        </p:spPr>
      </p:pic>
      <p:pic>
        <p:nvPicPr>
          <p:cNvPr id="65539" name="Picture 3"/>
          <p:cNvPicPr>
            <a:picLocks noChangeAspect="1" noChangeArrowheads="1"/>
          </p:cNvPicPr>
          <p:nvPr/>
        </p:nvPicPr>
        <p:blipFill>
          <a:blip r:embed="rId4"/>
          <a:srcRect/>
          <a:stretch>
            <a:fillRect/>
          </a:stretch>
        </p:blipFill>
        <p:spPr bwMode="auto">
          <a:xfrm>
            <a:off x="4667250" y="0"/>
            <a:ext cx="4476750" cy="3357563"/>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28688"/>
          </a:xfrm>
        </p:spPr>
        <p:txBody>
          <a:bodyPr rtlCol="0">
            <a:normAutofit/>
          </a:bodyPr>
          <a:lstStyle/>
          <a:p>
            <a:pPr eaLnBrk="1" fontAlgn="auto" hangingPunct="1">
              <a:spcAft>
                <a:spcPts val="0"/>
              </a:spcAft>
              <a:defRPr/>
            </a:pPr>
            <a:r>
              <a:rPr lang="ru-RU" sz="5400" i="1" dirty="0" smtClean="0">
                <a:solidFill>
                  <a:srgbClr val="C00000"/>
                </a:solidFill>
                <a:effectLst>
                  <a:outerShdw blurRad="38100" dist="38100" dir="2700000" algn="tl">
                    <a:srgbClr val="FFFFFF"/>
                  </a:outerShdw>
                </a:effectLst>
                <a:latin typeface="Georgia" pitchFamily="18" charset="0"/>
              </a:rPr>
              <a:t>Источники:</a:t>
            </a:r>
            <a:endParaRPr lang="ru-RU" sz="5400" dirty="0" smtClean="0">
              <a:solidFill>
                <a:srgbClr val="C00000"/>
              </a:solidFill>
              <a:latin typeface="Georgia" pitchFamily="18" charset="0"/>
            </a:endParaRPr>
          </a:p>
        </p:txBody>
      </p:sp>
      <p:sp>
        <p:nvSpPr>
          <p:cNvPr id="4" name="Rectangle 3"/>
          <p:cNvSpPr txBox="1">
            <a:spLocks noChangeArrowheads="1"/>
          </p:cNvSpPr>
          <p:nvPr/>
        </p:nvSpPr>
        <p:spPr>
          <a:xfrm>
            <a:off x="142875" y="1143000"/>
            <a:ext cx="8858250" cy="4806950"/>
          </a:xfrm>
          <a:prstGeom prst="rect">
            <a:avLst/>
          </a:prstGeom>
        </p:spPr>
        <p:txBody>
          <a:bodyPr>
            <a:normAutofit/>
          </a:bodyPr>
          <a:lstStyle/>
          <a:p>
            <a:pPr marL="342900" indent="-342900">
              <a:lnSpc>
                <a:spcPct val="90000"/>
              </a:lnSpc>
              <a:spcBef>
                <a:spcPct val="20000"/>
              </a:spcBef>
              <a:buFont typeface="Arial" charset="0"/>
              <a:buChar char="•"/>
            </a:pPr>
            <a:r>
              <a:rPr lang="ru-RU" sz="3200" b="1">
                <a:latin typeface="Calibri" pitchFamily="34" charset="0"/>
                <a:hlinkClick r:id="rId2"/>
              </a:rPr>
              <a:t>http://</a:t>
            </a:r>
            <a:r>
              <a:rPr lang="en-US" sz="3200" b="1">
                <a:solidFill>
                  <a:schemeClr val="hlink"/>
                </a:solidFill>
                <a:latin typeface="Calibri" pitchFamily="34" charset="0"/>
                <a:hlinkClick r:id="rId2"/>
              </a:rPr>
              <a:t>profvibor.ru</a:t>
            </a:r>
            <a:endParaRPr lang="en-US" sz="3200" b="1">
              <a:solidFill>
                <a:schemeClr val="hlink"/>
              </a:solidFill>
              <a:latin typeface="Calibri" pitchFamily="34" charset="0"/>
            </a:endParaRPr>
          </a:p>
          <a:p>
            <a:pPr marL="342900" indent="-342900">
              <a:lnSpc>
                <a:spcPct val="90000"/>
              </a:lnSpc>
              <a:spcBef>
                <a:spcPct val="20000"/>
              </a:spcBef>
              <a:buFont typeface="Arial" charset="0"/>
              <a:buChar char="•"/>
            </a:pPr>
            <a:r>
              <a:rPr lang="ru-RU" sz="3200" b="1">
                <a:solidFill>
                  <a:schemeClr val="hlink"/>
                </a:solidFill>
                <a:latin typeface="Calibri" pitchFamily="34" charset="0"/>
              </a:rPr>
              <a:t>Справочник для поступающих в ВУЗы</a:t>
            </a:r>
          </a:p>
          <a:p>
            <a:pPr marL="342900" indent="-342900">
              <a:lnSpc>
                <a:spcPct val="90000"/>
              </a:lnSpc>
              <a:spcBef>
                <a:spcPct val="20000"/>
              </a:spcBef>
              <a:buFont typeface="Arial" charset="0"/>
              <a:buChar char="•"/>
            </a:pPr>
            <a:r>
              <a:rPr lang="en-US" sz="3200" b="1">
                <a:solidFill>
                  <a:schemeClr val="hlink"/>
                </a:solidFill>
                <a:latin typeface="Calibri" pitchFamily="34" charset="0"/>
                <a:hlinkClick r:id="rId3"/>
              </a:rPr>
              <a:t>http://nokkii.ru/</a:t>
            </a:r>
            <a:endParaRPr lang="ru-RU" sz="3200" b="1">
              <a:solidFill>
                <a:schemeClr val="hlink"/>
              </a:solidFill>
              <a:latin typeface="Calibri" pitchFamily="34" charset="0"/>
            </a:endParaRPr>
          </a:p>
          <a:p>
            <a:pPr marL="342900" indent="-342900">
              <a:lnSpc>
                <a:spcPct val="90000"/>
              </a:lnSpc>
              <a:spcBef>
                <a:spcPct val="20000"/>
              </a:spcBef>
              <a:buFont typeface="Arial" charset="0"/>
              <a:buChar char="•"/>
            </a:pPr>
            <a:r>
              <a:rPr lang="en-US" sz="3200" b="1">
                <a:solidFill>
                  <a:schemeClr val="hlink"/>
                </a:solidFill>
                <a:latin typeface="Calibri" pitchFamily="34" charset="0"/>
              </a:rPr>
              <a:t>http://pda.diary.ru/~Aurumcasa/p149772386.htm?oam</a:t>
            </a:r>
            <a:endParaRPr lang="ru-RU" sz="3200" b="1">
              <a:solidFill>
                <a:schemeClr val="hlink"/>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WordArt 4"/>
          <p:cNvSpPr>
            <a:spLocks noChangeArrowheads="1" noChangeShapeType="1" noTextEdit="1"/>
          </p:cNvSpPr>
          <p:nvPr/>
        </p:nvSpPr>
        <p:spPr bwMode="auto">
          <a:xfrm>
            <a:off x="1042988" y="1268413"/>
            <a:ext cx="7200900" cy="3241675"/>
          </a:xfrm>
          <a:prstGeom prst="rect">
            <a:avLst/>
          </a:prstGeom>
        </p:spPr>
        <p:txBody>
          <a:bodyPr wrap="none" fromWordArt="1">
            <a:prstTxWarp prst="textSlantUp">
              <a:avLst>
                <a:gd name="adj" fmla="val 32056"/>
              </a:avLst>
            </a:prstTxWarp>
          </a:bodyPr>
          <a:lstStyle/>
          <a:p>
            <a:pPr algn="ctr"/>
            <a:r>
              <a:rPr lang="ru-RU"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Спасибо </a:t>
            </a:r>
          </a:p>
          <a:p>
            <a:pPr algn="ctr"/>
            <a:r>
              <a:rPr lang="ru-RU"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 за </a:t>
            </a:r>
          </a:p>
          <a:p>
            <a:pPr algn="ctr"/>
            <a:r>
              <a:rPr lang="ru-RU"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внимание!</a:t>
            </a:r>
          </a:p>
        </p:txBody>
      </p:sp>
      <p:pic>
        <p:nvPicPr>
          <p:cNvPr id="88069" name="Picture 5"/>
          <p:cNvPicPr>
            <a:picLocks noChangeAspect="1" noChangeArrowheads="1"/>
          </p:cNvPicPr>
          <p:nvPr/>
        </p:nvPicPr>
        <p:blipFill>
          <a:blip r:embed="rId2"/>
          <a:srcRect/>
          <a:stretch>
            <a:fillRect/>
          </a:stretch>
        </p:blipFill>
        <p:spPr bwMode="auto">
          <a:xfrm>
            <a:off x="6516688" y="4005263"/>
            <a:ext cx="1752600" cy="2047875"/>
          </a:xfrm>
          <a:prstGeom prst="rect">
            <a:avLst/>
          </a:prstGeom>
          <a:noFill/>
          <a:ln w="9525">
            <a:noFill/>
            <a:miter lim="800000"/>
            <a:headEnd/>
            <a:tailEnd/>
          </a:ln>
          <a:effectLst/>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TotalTime>
  <Words>1756</Words>
  <Application>Microsoft Office PowerPoint</Application>
  <PresentationFormat>Экран (4:3)</PresentationFormat>
  <Paragraphs>104</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Тема Office</vt:lpstr>
      <vt:lpstr>Библиотекарь в современном обществе</vt:lpstr>
      <vt:lpstr>Презентация PowerPoint</vt:lpstr>
      <vt:lpstr>Презентация PowerPoint</vt:lpstr>
      <vt:lpstr>Обратимся к словарю!</vt:lpstr>
      <vt:lpstr>Презентация PowerPoint</vt:lpstr>
      <vt:lpstr>Презентация PowerPoint</vt:lpstr>
      <vt:lpstr>Презентация PowerPoint</vt:lpstr>
      <vt:lpstr>Презентация PowerPoint</vt:lpstr>
      <vt:lpstr>Известные  библиотекари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Где можно получить  профессию? </vt:lpstr>
      <vt:lpstr>Что можно прочитать о профессии?</vt:lpstr>
      <vt:lpstr>Цитаты о профессии</vt:lpstr>
      <vt:lpstr>Профессиональный праздник</vt:lpstr>
      <vt:lpstr>Презентация PowerPoint</vt:lpstr>
      <vt:lpstr>Источники:</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профессия библиотекарь</dc:title>
  <dc:creator>Admin</dc:creator>
  <cp:lastModifiedBy>Microsoft Office</cp:lastModifiedBy>
  <cp:revision>36</cp:revision>
  <dcterms:created xsi:type="dcterms:W3CDTF">2014-01-30T17:38:04Z</dcterms:created>
  <dcterms:modified xsi:type="dcterms:W3CDTF">2022-01-25T11:19:51Z</dcterms:modified>
</cp:coreProperties>
</file>